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7" r:id="rId3"/>
    <p:sldId id="258" r:id="rId4"/>
    <p:sldId id="259" r:id="rId5"/>
    <p:sldId id="261" r:id="rId6"/>
    <p:sldId id="285" r:id="rId7"/>
    <p:sldId id="263" r:id="rId8"/>
    <p:sldId id="262" r:id="rId9"/>
    <p:sldId id="306" r:id="rId10"/>
    <p:sldId id="265" r:id="rId11"/>
    <p:sldId id="281" r:id="rId12"/>
    <p:sldId id="291" r:id="rId13"/>
    <p:sldId id="304" r:id="rId14"/>
    <p:sldId id="292" r:id="rId15"/>
    <p:sldId id="293" r:id="rId16"/>
    <p:sldId id="266" r:id="rId17"/>
    <p:sldId id="264" r:id="rId18"/>
    <p:sldId id="267" r:id="rId19"/>
    <p:sldId id="289" r:id="rId20"/>
    <p:sldId id="268" r:id="rId21"/>
    <p:sldId id="269" r:id="rId22"/>
    <p:sldId id="286" r:id="rId23"/>
    <p:sldId id="270" r:id="rId24"/>
    <p:sldId id="284" r:id="rId25"/>
    <p:sldId id="274" r:id="rId26"/>
    <p:sldId id="273" r:id="rId27"/>
    <p:sldId id="275" r:id="rId28"/>
    <p:sldId id="276" r:id="rId29"/>
    <p:sldId id="277" r:id="rId30"/>
    <p:sldId id="288" r:id="rId31"/>
    <p:sldId id="287" r:id="rId32"/>
    <p:sldId id="272" r:id="rId33"/>
    <p:sldId id="271" r:id="rId34"/>
    <p:sldId id="294" r:id="rId35"/>
    <p:sldId id="305" r:id="rId36"/>
    <p:sldId id="297" r:id="rId37"/>
    <p:sldId id="298" r:id="rId38"/>
    <p:sldId id="302" r:id="rId39"/>
    <p:sldId id="299" r:id="rId40"/>
    <p:sldId id="300" r:id="rId41"/>
    <p:sldId id="301" r:id="rId42"/>
    <p:sldId id="279" r:id="rId43"/>
    <p:sldId id="296" r:id="rId44"/>
    <p:sldId id="295" r:id="rId45"/>
    <p:sldId id="303" r:id="rId46"/>
    <p:sldId id="282" r:id="rId47"/>
    <p:sldId id="283" r:id="rId48"/>
    <p:sldId id="280"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ed Faik" initials="MF" lastIdx="13" clrIdx="0">
    <p:extLst>
      <p:ext uri="{19B8F6BF-5375-455C-9EA6-DF929625EA0E}">
        <p15:presenceInfo xmlns:p15="http://schemas.microsoft.com/office/powerpoint/2012/main" userId="b37643a66207c9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0" autoAdjust="0"/>
    <p:restoredTop sz="95584" autoAdjust="0"/>
  </p:normalViewPr>
  <p:slideViewPr>
    <p:cSldViewPr snapToGrid="0">
      <p:cViewPr varScale="1">
        <p:scale>
          <a:sx n="62" d="100"/>
          <a:sy n="62" d="100"/>
        </p:scale>
        <p:origin x="7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8-16T12:24:15.463" idx="3">
    <p:pos x="10" y="10"/>
    <p:text>This the flag of Saiudi Arabia.</p:text>
    <p:extLst>
      <p:ext uri="{C676402C-5697-4E1C-873F-D02D1690AC5C}">
        <p15:threadingInfo xmlns:p15="http://schemas.microsoft.com/office/powerpoint/2012/main" timeZoneBias="-5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5-08-16T13:02:55.551" idx="13">
    <p:pos x="10" y="10"/>
    <p:text>These are some of the creatures found in Saudi Arabia.</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8-16T12:25:04.477" idx="4">
    <p:pos x="10" y="10"/>
    <p:text>dISTANCE BETWEEN sAI</p:text>
    <p:extLst>
      <p:ext uri="{C676402C-5697-4E1C-873F-D02D1690AC5C}">
        <p15:threadingInfo xmlns:p15="http://schemas.microsoft.com/office/powerpoint/2012/main" timeZoneBias="-540"/>
      </p:ext>
    </p:extLst>
  </p:cm>
  <p:cm authorId="1" dt="2025-08-16T12:49:49.946" idx="5">
    <p:pos x="10" y="146"/>
    <p:text>Its located in the Arabian Penisula.Between Europe and Africa.</p:text>
    <p:extLst>
      <p:ext uri="{C676402C-5697-4E1C-873F-D02D1690AC5C}">
        <p15:threadingInfo xmlns:p15="http://schemas.microsoft.com/office/powerpoint/2012/main" timeZoneBias="-540">
          <p15:parentCm authorId="1" idx="4"/>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8-16T12:54:56.152" idx="7">
    <p:pos x="10" y="10"/>
    <p:text>Distance to Saudi Arabia from Japan is around 12 hours by flight.</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8-16T12:51:51.883" idx="6">
    <p:pos x="10" y="10"/>
    <p:text>National Language of Saudi Arabia is Arabic.</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5-08-16T12:57:24.842" idx="8">
    <p:pos x="10" y="10"/>
    <p:text>This is the holiest ity for the Muslims from around the place.</p:text>
    <p:extLst>
      <p:ext uri="{C676402C-5697-4E1C-873F-D02D1690AC5C}">
        <p15:threadingInfo xmlns:p15="http://schemas.microsoft.com/office/powerpoint/2012/main" timeZoneBias="-5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5-08-16T12:58:32.400" idx="9">
    <p:pos x="10" y="10"/>
    <p:text>This is place is called the Kaba and Muslims travel to this place from all over the world for pilgrimage.</p:text>
    <p:extLst>
      <p:ext uri="{C676402C-5697-4E1C-873F-D02D1690AC5C}">
        <p15:threadingInfo xmlns:p15="http://schemas.microsoft.com/office/powerpoint/2012/main" timeZoneBias="-5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5-08-16T13:00:17.083" idx="10">
    <p:pos x="10" y="10"/>
    <p:text>This is the second holiest city for all the Muslims in the world.</p:text>
    <p:extLst>
      <p:ext uri="{C676402C-5697-4E1C-873F-D02D1690AC5C}">
        <p15:threadingInfo xmlns:p15="http://schemas.microsoft.com/office/powerpoint/2012/main" timeZoneBias="-5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5-08-16T13:01:35.627" idx="11">
    <p:pos x="10" y="10"/>
    <p:text>There are many varities of Dates. These are some of them.</p:text>
    <p:extLst>
      <p:ext uri="{C676402C-5697-4E1C-873F-D02D1690AC5C}">
        <p15:threadingInfo xmlns:p15="http://schemas.microsoft.com/office/powerpoint/2012/main" timeZoneBias="-5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5-08-16T13:02:10.026" idx="12">
    <p:pos x="10" y="10"/>
    <p:text>Dates are made into sweets as well.</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5DFE03-EC85-428D-84F9-5ADA8D533305}" type="datetimeFigureOut">
              <a:rPr lang="en-US" smtClean="0"/>
              <a:t>8/31/2025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66E77-35B3-4248-810B-3F39EFB51E7D}" type="slidenum">
              <a:rPr lang="en-US" smtClean="0"/>
              <a:t>‹#›</a:t>
            </a:fld>
            <a:endParaRPr lang="en-US"/>
          </a:p>
        </p:txBody>
      </p:sp>
    </p:spTree>
    <p:extLst>
      <p:ext uri="{BB962C8B-B14F-4D97-AF65-F5344CB8AC3E}">
        <p14:creationId xmlns:p14="http://schemas.microsoft.com/office/powerpoint/2010/main" val="20918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flag of Saudi Arabia.</a:t>
            </a:r>
          </a:p>
        </p:txBody>
      </p:sp>
      <p:sp>
        <p:nvSpPr>
          <p:cNvPr id="4" name="Slide Number Placeholder 3"/>
          <p:cNvSpPr>
            <a:spLocks noGrp="1"/>
          </p:cNvSpPr>
          <p:nvPr>
            <p:ph type="sldNum" sz="quarter" idx="5"/>
          </p:nvPr>
        </p:nvSpPr>
        <p:spPr/>
        <p:txBody>
          <a:bodyPr/>
          <a:lstStyle/>
          <a:p>
            <a:fld id="{A1566E77-35B3-4248-810B-3F39EFB51E7D}" type="slidenum">
              <a:rPr lang="en-US" smtClean="0"/>
              <a:t>1</a:t>
            </a:fld>
            <a:endParaRPr lang="en-US"/>
          </a:p>
        </p:txBody>
      </p:sp>
    </p:spTree>
    <p:extLst>
      <p:ext uri="{BB962C8B-B14F-4D97-AF65-F5344CB8AC3E}">
        <p14:creationId xmlns:p14="http://schemas.microsoft.com/office/powerpoint/2010/main" val="107816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66E77-35B3-4248-810B-3F39EFB51E7D}" type="slidenum">
              <a:rPr lang="en-US" smtClean="0"/>
              <a:t>2</a:t>
            </a:fld>
            <a:endParaRPr lang="en-US"/>
          </a:p>
        </p:txBody>
      </p:sp>
    </p:spTree>
    <p:extLst>
      <p:ext uri="{BB962C8B-B14F-4D97-AF65-F5344CB8AC3E}">
        <p14:creationId xmlns:p14="http://schemas.microsoft.com/office/powerpoint/2010/main" val="129807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5697D-57C6-555F-2385-DFBF462BDE02}"/>
              </a:ext>
            </a:extLst>
          </p:cNvPr>
          <p:cNvSpPr>
            <a:spLocks noGrp="1"/>
          </p:cNvSpPr>
          <p:nvPr>
            <p:ph type="ctrTitle"/>
          </p:nvPr>
        </p:nvSpPr>
        <p:spPr>
          <a:xfrm>
            <a:off x="1524000" y="1122363"/>
            <a:ext cx="9144000" cy="2387600"/>
          </a:xfrm>
        </p:spPr>
        <p:txBody>
          <a:bodyPr anchor="b"/>
          <a:lstStyle>
            <a:lvl1pPr algn="ctr">
              <a:defRPr sz="6000"/>
            </a:lvl1pPr>
          </a:lstStyle>
          <a:p>
            <a:r>
              <a:rPr kumimoji="1" lang="en-GB" altLang="ja-JP"/>
              <a:t>Click to edit Master title style</a:t>
            </a:r>
            <a:endParaRPr kumimoji="1" lang="ja-JP" altLang="en-US"/>
          </a:p>
        </p:txBody>
      </p:sp>
      <p:sp>
        <p:nvSpPr>
          <p:cNvPr id="3" name="Subtitle 2">
            <a:extLst>
              <a:ext uri="{FF2B5EF4-FFF2-40B4-BE49-F238E27FC236}">
                <a16:creationId xmlns:a16="http://schemas.microsoft.com/office/drawing/2014/main" id="{5C0A325B-8500-E173-5429-D5D341BED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GB" altLang="ja-JP"/>
              <a:t>Click to edit Master subtitle style</a:t>
            </a:r>
            <a:endParaRPr kumimoji="1" lang="ja-JP" altLang="en-US"/>
          </a:p>
        </p:txBody>
      </p:sp>
      <p:sp>
        <p:nvSpPr>
          <p:cNvPr id="4" name="Date Placeholder 3">
            <a:extLst>
              <a:ext uri="{FF2B5EF4-FFF2-40B4-BE49-F238E27FC236}">
                <a16:creationId xmlns:a16="http://schemas.microsoft.com/office/drawing/2014/main" id="{11D2295F-CBC6-49F3-8B5C-292DB50FA0D9}"/>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5BEFA688-465C-AABA-48F3-534908F85868}"/>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6535FC5-E7D1-9DB9-213D-61CFAC45F12D}"/>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411750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619B-55CB-FC2C-B71C-1A4EBA002497}"/>
              </a:ext>
            </a:extLst>
          </p:cNvPr>
          <p:cNvSpPr>
            <a:spLocks noGrp="1"/>
          </p:cNvSpPr>
          <p:nvPr>
            <p:ph type="title"/>
          </p:nvPr>
        </p:nvSpPr>
        <p:spPr/>
        <p:txBody>
          <a:bodyPr/>
          <a:lstStyle/>
          <a:p>
            <a:r>
              <a:rPr kumimoji="1" lang="en-GB"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B4D35E48-83E0-DEA5-BB68-CBE4C81CE95C}"/>
              </a:ext>
            </a:extLst>
          </p:cNvPr>
          <p:cNvSpPr>
            <a:spLocks noGrp="1"/>
          </p:cNvSpPr>
          <p:nvPr>
            <p:ph type="body" orient="vert" idx="1"/>
          </p:nvPr>
        </p:nvSpPr>
        <p:spPr/>
        <p:txBody>
          <a:bodyPr vert="eaVert"/>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Date Placeholder 3">
            <a:extLst>
              <a:ext uri="{FF2B5EF4-FFF2-40B4-BE49-F238E27FC236}">
                <a16:creationId xmlns:a16="http://schemas.microsoft.com/office/drawing/2014/main" id="{2630AA29-518B-EEE7-E6BD-AFFDAC4C6C44}"/>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209C35F0-35B9-794A-77D4-7360DBF262FD}"/>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8A6489F5-97D2-064D-6A68-7F26B77E0E52}"/>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3936329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F21C1-A4B4-07A5-F344-90DAF076DE15}"/>
              </a:ext>
            </a:extLst>
          </p:cNvPr>
          <p:cNvSpPr>
            <a:spLocks noGrp="1"/>
          </p:cNvSpPr>
          <p:nvPr>
            <p:ph type="title" orient="vert"/>
          </p:nvPr>
        </p:nvSpPr>
        <p:spPr>
          <a:xfrm>
            <a:off x="8724900" y="365125"/>
            <a:ext cx="2628900" cy="5811838"/>
          </a:xfrm>
        </p:spPr>
        <p:txBody>
          <a:bodyPr vert="eaVert"/>
          <a:lstStyle/>
          <a:p>
            <a:r>
              <a:rPr kumimoji="1" lang="en-GB" altLang="ja-JP"/>
              <a:t>Click to edit Master title style</a:t>
            </a:r>
            <a:endParaRPr kumimoji="1" lang="ja-JP" altLang="en-US"/>
          </a:p>
        </p:txBody>
      </p:sp>
      <p:sp>
        <p:nvSpPr>
          <p:cNvPr id="3" name="Vertical Text Placeholder 2">
            <a:extLst>
              <a:ext uri="{FF2B5EF4-FFF2-40B4-BE49-F238E27FC236}">
                <a16:creationId xmlns:a16="http://schemas.microsoft.com/office/drawing/2014/main" id="{9E1744F6-1AA5-6C1E-358D-A85C88FEEC98}"/>
              </a:ext>
            </a:extLst>
          </p:cNvPr>
          <p:cNvSpPr>
            <a:spLocks noGrp="1"/>
          </p:cNvSpPr>
          <p:nvPr>
            <p:ph type="body" orient="vert" idx="1"/>
          </p:nvPr>
        </p:nvSpPr>
        <p:spPr>
          <a:xfrm>
            <a:off x="838200" y="365125"/>
            <a:ext cx="7734300" cy="5811838"/>
          </a:xfrm>
        </p:spPr>
        <p:txBody>
          <a:bodyPr vert="eaVert"/>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Date Placeholder 3">
            <a:extLst>
              <a:ext uri="{FF2B5EF4-FFF2-40B4-BE49-F238E27FC236}">
                <a16:creationId xmlns:a16="http://schemas.microsoft.com/office/drawing/2014/main" id="{1D82B19B-1133-1279-BBCE-2DEDB15C83CF}"/>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C5F0F297-F75B-5121-9E02-5D8282BE7F0F}"/>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34968DD-07AF-44EA-2985-3A28A93C65CE}"/>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147909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8770-DC2D-696C-920F-66473824D7AF}"/>
              </a:ext>
            </a:extLst>
          </p:cNvPr>
          <p:cNvSpPr>
            <a:spLocks noGrp="1"/>
          </p:cNvSpPr>
          <p:nvPr>
            <p:ph type="title"/>
          </p:nvPr>
        </p:nvSpPr>
        <p:spPr/>
        <p:txBody>
          <a:bodyPr/>
          <a:lstStyle/>
          <a:p>
            <a:r>
              <a:rPr kumimoji="1" lang="en-GB" altLang="ja-JP"/>
              <a:t>Click to edit Master title style</a:t>
            </a:r>
            <a:endParaRPr kumimoji="1" lang="ja-JP" altLang="en-US"/>
          </a:p>
        </p:txBody>
      </p:sp>
      <p:sp>
        <p:nvSpPr>
          <p:cNvPr id="3" name="Content Placeholder 2">
            <a:extLst>
              <a:ext uri="{FF2B5EF4-FFF2-40B4-BE49-F238E27FC236}">
                <a16:creationId xmlns:a16="http://schemas.microsoft.com/office/drawing/2014/main" id="{06980598-F29B-3E47-A8F2-E47D034FD14E}"/>
              </a:ext>
            </a:extLst>
          </p:cNvPr>
          <p:cNvSpPr>
            <a:spLocks noGrp="1"/>
          </p:cNvSpPr>
          <p:nvPr>
            <p:ph idx="1"/>
          </p:nvPr>
        </p:nvSpPr>
        <p:spPr/>
        <p:txBody>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Date Placeholder 3">
            <a:extLst>
              <a:ext uri="{FF2B5EF4-FFF2-40B4-BE49-F238E27FC236}">
                <a16:creationId xmlns:a16="http://schemas.microsoft.com/office/drawing/2014/main" id="{0F52E36A-5737-08FF-3FE6-D6B2930D0748}"/>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EDD16BEF-3B7A-F2CB-AB07-FA77B33FE850}"/>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41C0EEE9-2AE6-B9BC-E406-E7D3599B52BE}"/>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263360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C88F-D39A-481E-85D4-5EFEA4BA51FC}"/>
              </a:ext>
            </a:extLst>
          </p:cNvPr>
          <p:cNvSpPr>
            <a:spLocks noGrp="1"/>
          </p:cNvSpPr>
          <p:nvPr>
            <p:ph type="title"/>
          </p:nvPr>
        </p:nvSpPr>
        <p:spPr>
          <a:xfrm>
            <a:off x="831850" y="1709738"/>
            <a:ext cx="10515600" cy="2852737"/>
          </a:xfrm>
        </p:spPr>
        <p:txBody>
          <a:bodyPr anchor="b"/>
          <a:lstStyle>
            <a:lvl1pPr>
              <a:defRPr sz="6000"/>
            </a:lvl1pPr>
          </a:lstStyle>
          <a:p>
            <a:r>
              <a:rPr kumimoji="1" lang="en-GB" altLang="ja-JP"/>
              <a:t>Click to edit Master title style</a:t>
            </a:r>
            <a:endParaRPr kumimoji="1" lang="ja-JP" altLang="en-US"/>
          </a:p>
        </p:txBody>
      </p:sp>
      <p:sp>
        <p:nvSpPr>
          <p:cNvPr id="3" name="Text Placeholder 2">
            <a:extLst>
              <a:ext uri="{FF2B5EF4-FFF2-40B4-BE49-F238E27FC236}">
                <a16:creationId xmlns:a16="http://schemas.microsoft.com/office/drawing/2014/main" id="{7E6A2A10-A3E1-42BD-8265-E0886D136F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en-GB" altLang="ja-JP"/>
              <a:t>Click to edit Master text styles</a:t>
            </a:r>
          </a:p>
        </p:txBody>
      </p:sp>
      <p:sp>
        <p:nvSpPr>
          <p:cNvPr id="4" name="Date Placeholder 3">
            <a:extLst>
              <a:ext uri="{FF2B5EF4-FFF2-40B4-BE49-F238E27FC236}">
                <a16:creationId xmlns:a16="http://schemas.microsoft.com/office/drawing/2014/main" id="{EE42E41A-37B2-C6B2-7B34-9906B1BE16C2}"/>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13F73A30-9B71-F6D5-805C-4E00E97736BD}"/>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95C7C347-2382-57D7-0BF8-1339AD0E90B9}"/>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109199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992A-7C17-B00D-41C0-8809A8110510}"/>
              </a:ext>
            </a:extLst>
          </p:cNvPr>
          <p:cNvSpPr>
            <a:spLocks noGrp="1"/>
          </p:cNvSpPr>
          <p:nvPr>
            <p:ph type="title"/>
          </p:nvPr>
        </p:nvSpPr>
        <p:spPr/>
        <p:txBody>
          <a:bodyPr/>
          <a:lstStyle/>
          <a:p>
            <a:r>
              <a:rPr kumimoji="1" lang="en-GB" altLang="ja-JP"/>
              <a:t>Click to edit Master title style</a:t>
            </a:r>
            <a:endParaRPr kumimoji="1" lang="ja-JP" altLang="en-US"/>
          </a:p>
        </p:txBody>
      </p:sp>
      <p:sp>
        <p:nvSpPr>
          <p:cNvPr id="3" name="Content Placeholder 2">
            <a:extLst>
              <a:ext uri="{FF2B5EF4-FFF2-40B4-BE49-F238E27FC236}">
                <a16:creationId xmlns:a16="http://schemas.microsoft.com/office/drawing/2014/main" id="{65E9051E-C9BD-8DEA-372B-F832FFEFCBB8}"/>
              </a:ext>
            </a:extLst>
          </p:cNvPr>
          <p:cNvSpPr>
            <a:spLocks noGrp="1"/>
          </p:cNvSpPr>
          <p:nvPr>
            <p:ph sz="half" idx="1"/>
          </p:nvPr>
        </p:nvSpPr>
        <p:spPr>
          <a:xfrm>
            <a:off x="838200" y="1825625"/>
            <a:ext cx="5181600" cy="4351338"/>
          </a:xfrm>
        </p:spPr>
        <p:txBody>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Content Placeholder 3">
            <a:extLst>
              <a:ext uri="{FF2B5EF4-FFF2-40B4-BE49-F238E27FC236}">
                <a16:creationId xmlns:a16="http://schemas.microsoft.com/office/drawing/2014/main" id="{3A6F12F5-0A3F-F6B1-A55C-7E9D52782721}"/>
              </a:ext>
            </a:extLst>
          </p:cNvPr>
          <p:cNvSpPr>
            <a:spLocks noGrp="1"/>
          </p:cNvSpPr>
          <p:nvPr>
            <p:ph sz="half" idx="2"/>
          </p:nvPr>
        </p:nvSpPr>
        <p:spPr>
          <a:xfrm>
            <a:off x="6172200" y="1825625"/>
            <a:ext cx="5181600" cy="4351338"/>
          </a:xfrm>
        </p:spPr>
        <p:txBody>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5" name="Date Placeholder 4">
            <a:extLst>
              <a:ext uri="{FF2B5EF4-FFF2-40B4-BE49-F238E27FC236}">
                <a16:creationId xmlns:a16="http://schemas.microsoft.com/office/drawing/2014/main" id="{1CAA9404-4BC6-513A-35C8-F971621B48B9}"/>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6" name="Footer Placeholder 5">
            <a:extLst>
              <a:ext uri="{FF2B5EF4-FFF2-40B4-BE49-F238E27FC236}">
                <a16:creationId xmlns:a16="http://schemas.microsoft.com/office/drawing/2014/main" id="{B21F4C15-0E20-03CA-F9FB-771522B813F8}"/>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9338127D-A74C-BB84-F22F-A060675AA36D}"/>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276952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96D8-2130-B9B9-CCDB-491369C5F95B}"/>
              </a:ext>
            </a:extLst>
          </p:cNvPr>
          <p:cNvSpPr>
            <a:spLocks noGrp="1"/>
          </p:cNvSpPr>
          <p:nvPr>
            <p:ph type="title"/>
          </p:nvPr>
        </p:nvSpPr>
        <p:spPr>
          <a:xfrm>
            <a:off x="839788" y="365125"/>
            <a:ext cx="10515600" cy="1325563"/>
          </a:xfrm>
        </p:spPr>
        <p:txBody>
          <a:bodyPr/>
          <a:lstStyle/>
          <a:p>
            <a:r>
              <a:rPr kumimoji="1" lang="en-GB" altLang="ja-JP"/>
              <a:t>Click to edit Master title style</a:t>
            </a:r>
            <a:endParaRPr kumimoji="1" lang="ja-JP" altLang="en-US"/>
          </a:p>
        </p:txBody>
      </p:sp>
      <p:sp>
        <p:nvSpPr>
          <p:cNvPr id="3" name="Text Placeholder 2">
            <a:extLst>
              <a:ext uri="{FF2B5EF4-FFF2-40B4-BE49-F238E27FC236}">
                <a16:creationId xmlns:a16="http://schemas.microsoft.com/office/drawing/2014/main" id="{3B2DB607-C53F-249F-0A67-6FDD0438A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GB" altLang="ja-JP"/>
              <a:t>Click to edit Master text styles</a:t>
            </a:r>
          </a:p>
        </p:txBody>
      </p:sp>
      <p:sp>
        <p:nvSpPr>
          <p:cNvPr id="4" name="Content Placeholder 3">
            <a:extLst>
              <a:ext uri="{FF2B5EF4-FFF2-40B4-BE49-F238E27FC236}">
                <a16:creationId xmlns:a16="http://schemas.microsoft.com/office/drawing/2014/main" id="{16E9A72C-EBFE-F77D-26BB-D1EE335226E5}"/>
              </a:ext>
            </a:extLst>
          </p:cNvPr>
          <p:cNvSpPr>
            <a:spLocks noGrp="1"/>
          </p:cNvSpPr>
          <p:nvPr>
            <p:ph sz="half" idx="2"/>
          </p:nvPr>
        </p:nvSpPr>
        <p:spPr>
          <a:xfrm>
            <a:off x="839788" y="2505075"/>
            <a:ext cx="5157787" cy="3684588"/>
          </a:xfrm>
        </p:spPr>
        <p:txBody>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5" name="Text Placeholder 4">
            <a:extLst>
              <a:ext uri="{FF2B5EF4-FFF2-40B4-BE49-F238E27FC236}">
                <a16:creationId xmlns:a16="http://schemas.microsoft.com/office/drawing/2014/main" id="{50B7CB3C-9DE2-7AF4-2FA0-1C1985A56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GB" altLang="ja-JP"/>
              <a:t>Click to edit Master text styles</a:t>
            </a:r>
          </a:p>
        </p:txBody>
      </p:sp>
      <p:sp>
        <p:nvSpPr>
          <p:cNvPr id="6" name="Content Placeholder 5">
            <a:extLst>
              <a:ext uri="{FF2B5EF4-FFF2-40B4-BE49-F238E27FC236}">
                <a16:creationId xmlns:a16="http://schemas.microsoft.com/office/drawing/2014/main" id="{FF95A87D-797D-A913-7639-A82418EE0F78}"/>
              </a:ext>
            </a:extLst>
          </p:cNvPr>
          <p:cNvSpPr>
            <a:spLocks noGrp="1"/>
          </p:cNvSpPr>
          <p:nvPr>
            <p:ph sz="quarter" idx="4"/>
          </p:nvPr>
        </p:nvSpPr>
        <p:spPr>
          <a:xfrm>
            <a:off x="6172200" y="2505075"/>
            <a:ext cx="5183188" cy="3684588"/>
          </a:xfrm>
        </p:spPr>
        <p:txBody>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7" name="Date Placeholder 6">
            <a:extLst>
              <a:ext uri="{FF2B5EF4-FFF2-40B4-BE49-F238E27FC236}">
                <a16:creationId xmlns:a16="http://schemas.microsoft.com/office/drawing/2014/main" id="{F50DC6E5-2040-CD77-357A-EB771F7D4859}"/>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8" name="Footer Placeholder 7">
            <a:extLst>
              <a:ext uri="{FF2B5EF4-FFF2-40B4-BE49-F238E27FC236}">
                <a16:creationId xmlns:a16="http://schemas.microsoft.com/office/drawing/2014/main" id="{BD5FC2C7-B648-321F-315E-13CD30FDA121}"/>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5455ED98-2F1C-87D8-D24B-CD2AA07B97EB}"/>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102163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F99F-1DA0-986A-73FE-6DB40F0C5B61}"/>
              </a:ext>
            </a:extLst>
          </p:cNvPr>
          <p:cNvSpPr>
            <a:spLocks noGrp="1"/>
          </p:cNvSpPr>
          <p:nvPr>
            <p:ph type="title"/>
          </p:nvPr>
        </p:nvSpPr>
        <p:spPr/>
        <p:txBody>
          <a:bodyPr/>
          <a:lstStyle/>
          <a:p>
            <a:r>
              <a:rPr kumimoji="1" lang="en-GB" altLang="ja-JP"/>
              <a:t>Click to edit Master title style</a:t>
            </a:r>
            <a:endParaRPr kumimoji="1" lang="ja-JP" altLang="en-US"/>
          </a:p>
        </p:txBody>
      </p:sp>
      <p:sp>
        <p:nvSpPr>
          <p:cNvPr id="3" name="Date Placeholder 2">
            <a:extLst>
              <a:ext uri="{FF2B5EF4-FFF2-40B4-BE49-F238E27FC236}">
                <a16:creationId xmlns:a16="http://schemas.microsoft.com/office/drawing/2014/main" id="{2766F6FD-04FD-6A93-B1C1-9090A106065E}"/>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4" name="Footer Placeholder 3">
            <a:extLst>
              <a:ext uri="{FF2B5EF4-FFF2-40B4-BE49-F238E27FC236}">
                <a16:creationId xmlns:a16="http://schemas.microsoft.com/office/drawing/2014/main" id="{E287CDAB-C7A8-0E11-BEEA-C36F10D86163}"/>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01024AAB-FC80-B13B-C78F-F8E854131972}"/>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1244803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E718F-3F99-4F5B-7C31-00542921570D}"/>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3" name="Footer Placeholder 2">
            <a:extLst>
              <a:ext uri="{FF2B5EF4-FFF2-40B4-BE49-F238E27FC236}">
                <a16:creationId xmlns:a16="http://schemas.microsoft.com/office/drawing/2014/main" id="{918A7CB1-682E-B8EB-DE3A-1D0DA2F54C96}"/>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EF6BB740-97AB-9EAA-0023-65D0CC44AAB6}"/>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3836206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3CC4F-EDBA-9FC6-821A-EE14E062A41C}"/>
              </a:ext>
            </a:extLst>
          </p:cNvPr>
          <p:cNvSpPr>
            <a:spLocks noGrp="1"/>
          </p:cNvSpPr>
          <p:nvPr>
            <p:ph type="title"/>
          </p:nvPr>
        </p:nvSpPr>
        <p:spPr>
          <a:xfrm>
            <a:off x="839788" y="457200"/>
            <a:ext cx="3932237" cy="1600200"/>
          </a:xfrm>
        </p:spPr>
        <p:txBody>
          <a:bodyPr anchor="b"/>
          <a:lstStyle>
            <a:lvl1pPr>
              <a:defRPr sz="3200"/>
            </a:lvl1pPr>
          </a:lstStyle>
          <a:p>
            <a:r>
              <a:rPr kumimoji="1" lang="en-GB" altLang="ja-JP"/>
              <a:t>Click to edit Master title style</a:t>
            </a:r>
            <a:endParaRPr kumimoji="1" lang="ja-JP" altLang="en-US"/>
          </a:p>
        </p:txBody>
      </p:sp>
      <p:sp>
        <p:nvSpPr>
          <p:cNvPr id="3" name="Content Placeholder 2">
            <a:extLst>
              <a:ext uri="{FF2B5EF4-FFF2-40B4-BE49-F238E27FC236}">
                <a16:creationId xmlns:a16="http://schemas.microsoft.com/office/drawing/2014/main" id="{B1260180-DBDB-16C2-5364-71761FBAE4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Text Placeholder 3">
            <a:extLst>
              <a:ext uri="{FF2B5EF4-FFF2-40B4-BE49-F238E27FC236}">
                <a16:creationId xmlns:a16="http://schemas.microsoft.com/office/drawing/2014/main" id="{96067DD1-FBF6-D842-FFB8-E16BAECB7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GB" altLang="ja-JP"/>
              <a:t>Click to edit Master text styles</a:t>
            </a:r>
          </a:p>
        </p:txBody>
      </p:sp>
      <p:sp>
        <p:nvSpPr>
          <p:cNvPr id="5" name="Date Placeholder 4">
            <a:extLst>
              <a:ext uri="{FF2B5EF4-FFF2-40B4-BE49-F238E27FC236}">
                <a16:creationId xmlns:a16="http://schemas.microsoft.com/office/drawing/2014/main" id="{B4286BC6-358A-5E68-22CC-A3BB4C469978}"/>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6" name="Footer Placeholder 5">
            <a:extLst>
              <a:ext uri="{FF2B5EF4-FFF2-40B4-BE49-F238E27FC236}">
                <a16:creationId xmlns:a16="http://schemas.microsoft.com/office/drawing/2014/main" id="{8E212E1D-ED28-8489-19A4-022243F2A528}"/>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E738567A-F651-58E0-8540-8C62C5FB7FC6}"/>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265319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6493-D0CA-D37A-2B80-0DB7526CD689}"/>
              </a:ext>
            </a:extLst>
          </p:cNvPr>
          <p:cNvSpPr>
            <a:spLocks noGrp="1"/>
          </p:cNvSpPr>
          <p:nvPr>
            <p:ph type="title"/>
          </p:nvPr>
        </p:nvSpPr>
        <p:spPr>
          <a:xfrm>
            <a:off x="839788" y="457200"/>
            <a:ext cx="3932237" cy="1600200"/>
          </a:xfrm>
        </p:spPr>
        <p:txBody>
          <a:bodyPr anchor="b"/>
          <a:lstStyle>
            <a:lvl1pPr>
              <a:defRPr sz="3200"/>
            </a:lvl1pPr>
          </a:lstStyle>
          <a:p>
            <a:r>
              <a:rPr kumimoji="1" lang="en-GB" altLang="ja-JP"/>
              <a:t>Click to edit Master title style</a:t>
            </a:r>
            <a:endParaRPr kumimoji="1" lang="ja-JP" altLang="en-US"/>
          </a:p>
        </p:txBody>
      </p:sp>
      <p:sp>
        <p:nvSpPr>
          <p:cNvPr id="3" name="Picture Placeholder 2">
            <a:extLst>
              <a:ext uri="{FF2B5EF4-FFF2-40B4-BE49-F238E27FC236}">
                <a16:creationId xmlns:a16="http://schemas.microsoft.com/office/drawing/2014/main" id="{7E1AE1BC-72F1-D245-0A19-3996B7A6E9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a:extLst>
              <a:ext uri="{FF2B5EF4-FFF2-40B4-BE49-F238E27FC236}">
                <a16:creationId xmlns:a16="http://schemas.microsoft.com/office/drawing/2014/main" id="{AAB4643A-6167-EC70-B63D-823108AF5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GB" altLang="ja-JP"/>
              <a:t>Click to edit Master text styles</a:t>
            </a:r>
          </a:p>
        </p:txBody>
      </p:sp>
      <p:sp>
        <p:nvSpPr>
          <p:cNvPr id="5" name="Date Placeholder 4">
            <a:extLst>
              <a:ext uri="{FF2B5EF4-FFF2-40B4-BE49-F238E27FC236}">
                <a16:creationId xmlns:a16="http://schemas.microsoft.com/office/drawing/2014/main" id="{4C25219B-FFAB-F497-7774-7531B7538E53}"/>
              </a:ext>
            </a:extLst>
          </p:cNvPr>
          <p:cNvSpPr>
            <a:spLocks noGrp="1"/>
          </p:cNvSpPr>
          <p:nvPr>
            <p:ph type="dt" sz="half" idx="10"/>
          </p:nvPr>
        </p:nvSpPr>
        <p:spPr/>
        <p:txBody>
          <a:bodyPr/>
          <a:lstStyle/>
          <a:p>
            <a:fld id="{36262A06-90EC-4093-A711-32EEA423C2BC}" type="datetimeFigureOut">
              <a:rPr kumimoji="1" lang="ja-JP" altLang="en-US" smtClean="0"/>
              <a:t>2025/8/31</a:t>
            </a:fld>
            <a:endParaRPr kumimoji="1" lang="ja-JP" altLang="en-US"/>
          </a:p>
        </p:txBody>
      </p:sp>
      <p:sp>
        <p:nvSpPr>
          <p:cNvPr id="6" name="Footer Placeholder 5">
            <a:extLst>
              <a:ext uri="{FF2B5EF4-FFF2-40B4-BE49-F238E27FC236}">
                <a16:creationId xmlns:a16="http://schemas.microsoft.com/office/drawing/2014/main" id="{14924234-B25B-AC7C-C19D-F270C251C71C}"/>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BB3C8B01-265C-519E-62C1-E6AF10922795}"/>
              </a:ext>
            </a:extLst>
          </p:cNvPr>
          <p:cNvSpPr>
            <a:spLocks noGrp="1"/>
          </p:cNvSpPr>
          <p:nvPr>
            <p:ph type="sldNum" sz="quarter" idx="12"/>
          </p:nvPr>
        </p:nvSpPr>
        <p:spPr/>
        <p:txBody>
          <a:body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391272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03A00-7240-8671-4EEC-D937E7E2E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GB" altLang="ja-JP"/>
              <a:t>Click to edit Master title style</a:t>
            </a:r>
            <a:endParaRPr kumimoji="1" lang="ja-JP" altLang="en-US"/>
          </a:p>
        </p:txBody>
      </p:sp>
      <p:sp>
        <p:nvSpPr>
          <p:cNvPr id="3" name="Text Placeholder 2">
            <a:extLst>
              <a:ext uri="{FF2B5EF4-FFF2-40B4-BE49-F238E27FC236}">
                <a16:creationId xmlns:a16="http://schemas.microsoft.com/office/drawing/2014/main" id="{30B98438-444B-AECA-42F4-AE4056C17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GB" altLang="ja-JP"/>
              <a:t>Click to edit Master text styles</a:t>
            </a:r>
          </a:p>
          <a:p>
            <a:pPr lvl="1"/>
            <a:r>
              <a:rPr kumimoji="1" lang="en-GB" altLang="ja-JP"/>
              <a:t>Second level</a:t>
            </a:r>
          </a:p>
          <a:p>
            <a:pPr lvl="2"/>
            <a:r>
              <a:rPr kumimoji="1" lang="en-GB" altLang="ja-JP"/>
              <a:t>Third level</a:t>
            </a:r>
          </a:p>
          <a:p>
            <a:pPr lvl="3"/>
            <a:r>
              <a:rPr kumimoji="1" lang="en-GB" altLang="ja-JP"/>
              <a:t>Fourth level</a:t>
            </a:r>
          </a:p>
          <a:p>
            <a:pPr lvl="4"/>
            <a:r>
              <a:rPr kumimoji="1" lang="en-GB" altLang="ja-JP"/>
              <a:t>Fifth level</a:t>
            </a:r>
            <a:endParaRPr kumimoji="1" lang="ja-JP" altLang="en-US"/>
          </a:p>
        </p:txBody>
      </p:sp>
      <p:sp>
        <p:nvSpPr>
          <p:cNvPr id="4" name="Date Placeholder 3">
            <a:extLst>
              <a:ext uri="{FF2B5EF4-FFF2-40B4-BE49-F238E27FC236}">
                <a16:creationId xmlns:a16="http://schemas.microsoft.com/office/drawing/2014/main" id="{3C4BED2D-8F0B-2659-F828-8BD66523B2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262A06-90EC-4093-A711-32EEA423C2BC}" type="datetimeFigureOut">
              <a:rPr kumimoji="1" lang="ja-JP" altLang="en-US" smtClean="0"/>
              <a:t>2025/8/31</a:t>
            </a:fld>
            <a:endParaRPr kumimoji="1" lang="ja-JP" altLang="en-US"/>
          </a:p>
        </p:txBody>
      </p:sp>
      <p:sp>
        <p:nvSpPr>
          <p:cNvPr id="5" name="Footer Placeholder 4">
            <a:extLst>
              <a:ext uri="{FF2B5EF4-FFF2-40B4-BE49-F238E27FC236}">
                <a16:creationId xmlns:a16="http://schemas.microsoft.com/office/drawing/2014/main" id="{B902F6D5-D182-D7C7-8E24-D3FA3B940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6FFAB68B-49F1-F25D-2015-3EC77408F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2C7B73-6393-4C8C-83EC-9A63B5858A54}" type="slidenum">
              <a:rPr kumimoji="1" lang="ja-JP" altLang="en-US" smtClean="0"/>
              <a:t>‹#›</a:t>
            </a:fld>
            <a:endParaRPr kumimoji="1" lang="ja-JP" altLang="en-US"/>
          </a:p>
        </p:txBody>
      </p:sp>
    </p:spTree>
    <p:extLst>
      <p:ext uri="{BB962C8B-B14F-4D97-AF65-F5344CB8AC3E}">
        <p14:creationId xmlns:p14="http://schemas.microsoft.com/office/powerpoint/2010/main" val="3142345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comments" Target="../comments/comment5.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comments" Target="../comments/commen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comments" Target="../comments/comment9.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een flag with white text&#10;&#10;AI-generated content may be incorrect.">
            <a:extLst>
              <a:ext uri="{FF2B5EF4-FFF2-40B4-BE49-F238E27FC236}">
                <a16:creationId xmlns:a16="http://schemas.microsoft.com/office/drawing/2014/main" id="{88A9BDB5-EB3F-C538-7A53-57A472E4BE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15CB575-83C5-AF86-4F91-22772D6265F7}"/>
              </a:ext>
            </a:extLst>
          </p:cNvPr>
          <p:cNvSpPr txBox="1"/>
          <p:nvPr/>
        </p:nvSpPr>
        <p:spPr>
          <a:xfrm>
            <a:off x="2753360" y="4277360"/>
            <a:ext cx="6685280" cy="1200329"/>
          </a:xfrm>
          <a:prstGeom prst="rect">
            <a:avLst/>
          </a:prstGeom>
          <a:noFill/>
        </p:spPr>
        <p:txBody>
          <a:bodyPr wrap="square" rtlCol="0">
            <a:spAutoFit/>
          </a:bodyPr>
          <a:lstStyle/>
          <a:p>
            <a:r>
              <a:rPr kumimoji="1" lang="en-GB" altLang="ja-JP" sz="720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rPr>
              <a:t>Saudi Arabia</a:t>
            </a:r>
            <a:endParaRPr kumimoji="1" lang="ja-JP" altLang="en-US" sz="7200" dirty="0">
              <a:solidFill>
                <a:schemeClr val="bg1"/>
              </a:solidFill>
              <a:latin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3617857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53B6BD-21EE-2576-BA2C-A4925EADC7CC}"/>
              </a:ext>
            </a:extLst>
          </p:cNvPr>
          <p:cNvSpPr>
            <a:spLocks noGrp="1"/>
          </p:cNvSpPr>
          <p:nvPr>
            <p:ph type="title"/>
          </p:nvPr>
        </p:nvSpPr>
        <p:spPr>
          <a:xfrm>
            <a:off x="253087" y="-282471"/>
            <a:ext cx="11682776" cy="1860400"/>
          </a:xfrm>
        </p:spPr>
        <p:txBody>
          <a:bodyPr>
            <a:normAutofit/>
          </a:bodyPr>
          <a:lstStyle/>
          <a:p>
            <a:r>
              <a:rPr kumimoji="1" lang="en-GB" altLang="ja-JP" dirty="0"/>
              <a:t>The National language of Saudi Arabia is Arabic</a:t>
            </a:r>
            <a:endParaRPr kumimoji="1" lang="ja-JP" altLang="en-US" dirty="0"/>
          </a:p>
        </p:txBody>
      </p:sp>
      <p:pic>
        <p:nvPicPr>
          <p:cNvPr id="6" name="Picture 5" descr="A screenshot of a phone&#10;&#10;AI-generated content may be incorrect.">
            <a:extLst>
              <a:ext uri="{FF2B5EF4-FFF2-40B4-BE49-F238E27FC236}">
                <a16:creationId xmlns:a16="http://schemas.microsoft.com/office/drawing/2014/main" id="{FFC8875A-167A-77AD-DDC4-336078F9E7D0}"/>
              </a:ext>
            </a:extLst>
          </p:cNvPr>
          <p:cNvPicPr>
            <a:picLocks noChangeAspect="1"/>
          </p:cNvPicPr>
          <p:nvPr/>
        </p:nvPicPr>
        <p:blipFill>
          <a:blip r:embed="rId2"/>
          <a:stretch>
            <a:fillRect/>
          </a:stretch>
        </p:blipFill>
        <p:spPr>
          <a:xfrm>
            <a:off x="181232" y="1127760"/>
            <a:ext cx="4775569" cy="5449223"/>
          </a:xfrm>
          <a:prstGeom prst="rect">
            <a:avLst/>
          </a:prstGeom>
        </p:spPr>
      </p:pic>
      <p:pic>
        <p:nvPicPr>
          <p:cNvPr id="7" name="Picture 6" descr="A close-up of a book&#10;&#10;AI-generated content may be incorrect.">
            <a:extLst>
              <a:ext uri="{FF2B5EF4-FFF2-40B4-BE49-F238E27FC236}">
                <a16:creationId xmlns:a16="http://schemas.microsoft.com/office/drawing/2014/main" id="{027894C7-CC2C-B148-28C4-8303979D6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585" y="1127760"/>
            <a:ext cx="6824183" cy="5449223"/>
          </a:xfrm>
          <a:prstGeom prst="rect">
            <a:avLst/>
          </a:prstGeom>
        </p:spPr>
      </p:pic>
    </p:spTree>
    <p:extLst>
      <p:ext uri="{BB962C8B-B14F-4D97-AF65-F5344CB8AC3E}">
        <p14:creationId xmlns:p14="http://schemas.microsoft.com/office/powerpoint/2010/main" val="1199791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weather forecast&#10;&#10;AI-generated content may be incorrect.">
            <a:extLst>
              <a:ext uri="{FF2B5EF4-FFF2-40B4-BE49-F238E27FC236}">
                <a16:creationId xmlns:a16="http://schemas.microsoft.com/office/drawing/2014/main" id="{6150FFCA-1675-BEE9-F530-99B9AC939A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0D2B69-CE14-D160-4AC9-00A9641A10C7}"/>
              </a:ext>
            </a:extLst>
          </p:cNvPr>
          <p:cNvSpPr txBox="1"/>
          <p:nvPr/>
        </p:nvSpPr>
        <p:spPr>
          <a:xfrm>
            <a:off x="0" y="0"/>
            <a:ext cx="9696447" cy="523220"/>
          </a:xfrm>
          <a:prstGeom prst="rect">
            <a:avLst/>
          </a:prstGeom>
          <a:noFill/>
        </p:spPr>
        <p:txBody>
          <a:bodyPr wrap="square">
            <a:spAutoFit/>
          </a:bodyPr>
          <a:lstStyle/>
          <a:p>
            <a:r>
              <a:rPr lang="it-IT" sz="2800" dirty="0">
                <a:latin typeface="Arial Black" panose="020B0A04020102020204" pitchFamily="34" charset="0"/>
              </a:rPr>
              <a:t>Temperature during the summer</a:t>
            </a:r>
            <a:endParaRPr lang="en-US" sz="2800" dirty="0">
              <a:latin typeface="Arial Black" panose="020B0A04020102020204" pitchFamily="34" charset="0"/>
            </a:endParaRPr>
          </a:p>
        </p:txBody>
      </p:sp>
    </p:spTree>
    <p:extLst>
      <p:ext uri="{BB962C8B-B14F-4D97-AF65-F5344CB8AC3E}">
        <p14:creationId xmlns:p14="http://schemas.microsoft.com/office/powerpoint/2010/main" val="2000109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nse Heat in Saudi Arabia and Cars Catching Fire | Waradana">
            <a:extLst>
              <a:ext uri="{FF2B5EF4-FFF2-40B4-BE49-F238E27FC236}">
                <a16:creationId xmlns:a16="http://schemas.microsoft.com/office/drawing/2014/main" id="{DE89B5DB-628E-8CF8-1145-981C70A275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978286-06B2-ACD0-5D4B-934F3FD8FA0B}"/>
              </a:ext>
            </a:extLst>
          </p:cNvPr>
          <p:cNvSpPr txBox="1"/>
          <p:nvPr/>
        </p:nvSpPr>
        <p:spPr>
          <a:xfrm>
            <a:off x="7677759" y="1727697"/>
            <a:ext cx="4394267" cy="1938992"/>
          </a:xfrm>
          <a:prstGeom prst="rect">
            <a:avLst/>
          </a:prstGeom>
          <a:noFill/>
        </p:spPr>
        <p:txBody>
          <a:bodyPr wrap="square">
            <a:spAutoFit/>
          </a:bodyPr>
          <a:lstStyle/>
          <a:p>
            <a:pPr algn="ctr"/>
            <a:r>
              <a:rPr lang="it-IT" sz="4000" dirty="0">
                <a:latin typeface="Arial Black" panose="020B0A04020102020204" pitchFamily="34" charset="0"/>
              </a:rPr>
              <a:t>Intense heat makes cars catch fire</a:t>
            </a:r>
            <a:endParaRPr lang="en-US" sz="4000" dirty="0">
              <a:latin typeface="Arial Black" panose="020B0A04020102020204" pitchFamily="34" charset="0"/>
            </a:endParaRPr>
          </a:p>
        </p:txBody>
      </p:sp>
    </p:spTree>
    <p:extLst>
      <p:ext uri="{BB962C8B-B14F-4D97-AF65-F5344CB8AC3E}">
        <p14:creationId xmlns:p14="http://schemas.microsoft.com/office/powerpoint/2010/main" val="3567829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WATCH: Huge blaze engulfs three historic buildings in Saudi city of Jeddah">
            <a:extLst>
              <a:ext uri="{FF2B5EF4-FFF2-40B4-BE49-F238E27FC236}">
                <a16:creationId xmlns:a16="http://schemas.microsoft.com/office/drawing/2014/main" id="{E41C5775-7869-75F0-9ABA-787B11C481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a:fillRect/>
          </a:stretch>
        </p:blipFill>
        <p:spPr bwMode="auto">
          <a:xfrm>
            <a:off x="321732" y="8619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orld's Biggest Oil Company Promised ...">
            <a:extLst>
              <a:ext uri="{FF2B5EF4-FFF2-40B4-BE49-F238E27FC236}">
                <a16:creationId xmlns:a16="http://schemas.microsoft.com/office/drawing/2014/main" id="{6A700AC3-0CAB-F4A3-D514-1F9D2231C8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95375" y="8619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37132E-4EC4-755B-44D5-DFC251C17671}"/>
              </a:ext>
            </a:extLst>
          </p:cNvPr>
          <p:cNvSpPr txBox="1"/>
          <p:nvPr/>
        </p:nvSpPr>
        <p:spPr>
          <a:xfrm>
            <a:off x="1436667" y="77052"/>
            <a:ext cx="9318666" cy="707886"/>
          </a:xfrm>
          <a:prstGeom prst="rect">
            <a:avLst/>
          </a:prstGeom>
          <a:noFill/>
        </p:spPr>
        <p:txBody>
          <a:bodyPr wrap="square">
            <a:spAutoFit/>
          </a:bodyPr>
          <a:lstStyle/>
          <a:p>
            <a:pPr algn="ctr"/>
            <a:r>
              <a:rPr lang="it-IT" sz="4000" dirty="0">
                <a:latin typeface="Arial Black" panose="020B0A04020102020204" pitchFamily="34" charset="0"/>
              </a:rPr>
              <a:t>Even buildings catch fire!</a:t>
            </a:r>
            <a:endParaRPr lang="en-US" sz="4000" dirty="0">
              <a:latin typeface="Arial Black" panose="020B0A04020102020204" pitchFamily="34" charset="0"/>
            </a:endParaRPr>
          </a:p>
        </p:txBody>
      </p:sp>
    </p:spTree>
    <p:extLst>
      <p:ext uri="{BB962C8B-B14F-4D97-AF65-F5344CB8AC3E}">
        <p14:creationId xmlns:p14="http://schemas.microsoft.com/office/powerpoint/2010/main" val="237319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d to End Early Warning System for Sand and Dust Storms in Saudi Arab |  Bapon (SHM) Fakhruddin, PhD">
            <a:extLst>
              <a:ext uri="{FF2B5EF4-FFF2-40B4-BE49-F238E27FC236}">
                <a16:creationId xmlns:a16="http://schemas.microsoft.com/office/drawing/2014/main" id="{9DB13A83-7828-8F2D-4FE5-2C902BC655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595AA7-C9DD-F725-B66E-8072952083A6}"/>
              </a:ext>
            </a:extLst>
          </p:cNvPr>
          <p:cNvSpPr txBox="1"/>
          <p:nvPr/>
        </p:nvSpPr>
        <p:spPr>
          <a:xfrm>
            <a:off x="7928043" y="171271"/>
            <a:ext cx="4572000" cy="1754326"/>
          </a:xfrm>
          <a:prstGeom prst="rect">
            <a:avLst/>
          </a:prstGeom>
          <a:noFill/>
        </p:spPr>
        <p:txBody>
          <a:bodyPr wrap="square">
            <a:spAutoFit/>
          </a:bodyPr>
          <a:lstStyle/>
          <a:p>
            <a:r>
              <a:rPr lang="it-IT" sz="5400" dirty="0">
                <a:latin typeface="Arial Black" panose="020B0A04020102020204" pitchFamily="34" charset="0"/>
              </a:rPr>
              <a:t>Sandstorm in the city</a:t>
            </a:r>
            <a:endParaRPr lang="en-US" sz="5400" dirty="0">
              <a:latin typeface="Arial Black" panose="020B0A04020102020204" pitchFamily="34" charset="0"/>
            </a:endParaRPr>
          </a:p>
        </p:txBody>
      </p:sp>
    </p:spTree>
    <p:extLst>
      <p:ext uri="{BB962C8B-B14F-4D97-AF65-F5344CB8AC3E}">
        <p14:creationId xmlns:p14="http://schemas.microsoft.com/office/powerpoint/2010/main" val="656516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B9F70C-57E5-0363-0109-B802BCCBC573}"/>
              </a:ext>
            </a:extLst>
          </p:cNvPr>
          <p:cNvSpPr>
            <a:spLocks noGrp="1"/>
          </p:cNvSpPr>
          <p:nvPr>
            <p:ph type="title"/>
          </p:nvPr>
        </p:nvSpPr>
        <p:spPr>
          <a:xfrm>
            <a:off x="640080" y="325369"/>
            <a:ext cx="4368602" cy="1956841"/>
          </a:xfrm>
        </p:spPr>
        <p:txBody>
          <a:bodyPr anchor="b">
            <a:normAutofit/>
          </a:bodyPr>
          <a:lstStyle/>
          <a:p>
            <a:r>
              <a:rPr kumimoji="1" lang="en-GB" altLang="ja-JP" sz="5400" dirty="0"/>
              <a:t>Houses in Saudi Arabia</a:t>
            </a:r>
            <a:endParaRPr kumimoji="1" lang="ja-JP" altLang="en-US" sz="5400" dirty="0"/>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7ABB36-8678-857A-3262-3A882C9BE36E}"/>
              </a:ext>
            </a:extLst>
          </p:cNvPr>
          <p:cNvSpPr>
            <a:spLocks noGrp="1"/>
          </p:cNvSpPr>
          <p:nvPr>
            <p:ph idx="1"/>
          </p:nvPr>
        </p:nvSpPr>
        <p:spPr>
          <a:xfrm>
            <a:off x="-11149" y="3107898"/>
            <a:ext cx="5334000" cy="3902494"/>
          </a:xfrm>
        </p:spPr>
        <p:txBody>
          <a:bodyPr>
            <a:normAutofit/>
          </a:bodyPr>
          <a:lstStyle/>
          <a:p>
            <a:pPr>
              <a:lnSpc>
                <a:spcPct val="100000"/>
              </a:lnSpc>
            </a:pPr>
            <a:r>
              <a:rPr kumimoji="1" lang="en-GB" altLang="ja-JP" sz="4000" dirty="0"/>
              <a:t>Light colour so it does not attract heat</a:t>
            </a:r>
          </a:p>
          <a:p>
            <a:pPr>
              <a:lnSpc>
                <a:spcPct val="100000"/>
              </a:lnSpc>
            </a:pPr>
            <a:r>
              <a:rPr kumimoji="1" lang="en-GB" altLang="ja-JP" sz="4000" dirty="0"/>
              <a:t>Small windows t</a:t>
            </a:r>
            <a:r>
              <a:rPr lang="en-GB" altLang="ja-JP" sz="4000" dirty="0"/>
              <a:t>o prevent sand from coming in</a:t>
            </a:r>
            <a:r>
              <a:rPr kumimoji="1" lang="en-GB" altLang="ja-JP" sz="4000" dirty="0"/>
              <a:t> </a:t>
            </a:r>
            <a:endParaRPr kumimoji="1" lang="ja-JP" altLang="en-US" sz="4000" dirty="0"/>
          </a:p>
        </p:txBody>
      </p:sp>
      <p:pic>
        <p:nvPicPr>
          <p:cNvPr id="3074" name="Picture 2" descr="Saudi Arabia to build 15,000 new homes in four cities">
            <a:extLst>
              <a:ext uri="{FF2B5EF4-FFF2-40B4-BE49-F238E27FC236}">
                <a16:creationId xmlns:a16="http://schemas.microsoft.com/office/drawing/2014/main" id="{3CCE897C-D1EC-84CB-C980-5841BFCC7B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17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B4FCEA-8575-6E52-BD9C-33FD90B2228A}"/>
              </a:ext>
            </a:extLst>
          </p:cNvPr>
          <p:cNvSpPr>
            <a:spLocks noGrp="1"/>
          </p:cNvSpPr>
          <p:nvPr>
            <p:ph type="title"/>
          </p:nvPr>
        </p:nvSpPr>
        <p:spPr>
          <a:xfrm>
            <a:off x="1107667" y="809859"/>
            <a:ext cx="4747280" cy="4351421"/>
          </a:xfrm>
        </p:spPr>
        <p:txBody>
          <a:bodyPr vert="horz" lIns="91440" tIns="45720" rIns="91440" bIns="45720" rtlCol="0" anchor="b">
            <a:normAutofit/>
          </a:bodyPr>
          <a:lstStyle/>
          <a:p>
            <a:r>
              <a:rPr kumimoji="1" lang="en-US" altLang="ja-JP" sz="7200" b="1" kern="1200" dirty="0">
                <a:solidFill>
                  <a:srgbClr val="FFFFFF"/>
                </a:solidFill>
                <a:latin typeface="+mj-lt"/>
                <a:ea typeface="+mj-ea"/>
                <a:cs typeface="+mj-cs"/>
              </a:rPr>
              <a:t>Famous Places to Visit</a:t>
            </a:r>
          </a:p>
        </p:txBody>
      </p:sp>
      <p:sp>
        <p:nvSpPr>
          <p:cNvPr id="24" name="Rectangle 2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rker">
            <a:extLst>
              <a:ext uri="{FF2B5EF4-FFF2-40B4-BE49-F238E27FC236}">
                <a16:creationId xmlns:a16="http://schemas.microsoft.com/office/drawing/2014/main" id="{4C4A7D81-95F5-C2E7-478F-A07B0C0563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61874" y="2108877"/>
            <a:ext cx="2654533" cy="2654533"/>
          </a:xfrm>
          <a:prstGeom prst="rect">
            <a:avLst/>
          </a:prstGeom>
        </p:spPr>
      </p:pic>
    </p:spTree>
    <p:extLst>
      <p:ext uri="{BB962C8B-B14F-4D97-AF65-F5344CB8AC3E}">
        <p14:creationId xmlns:p14="http://schemas.microsoft.com/office/powerpoint/2010/main" val="3672223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map of the country&#10;&#10;AI-generated content may be incorrect.">
            <a:extLst>
              <a:ext uri="{FF2B5EF4-FFF2-40B4-BE49-F238E27FC236}">
                <a16:creationId xmlns:a16="http://schemas.microsoft.com/office/drawing/2014/main" id="{2DACAB72-B9F3-4304-ECA4-AA154959AA4C}"/>
              </a:ext>
            </a:extLst>
          </p:cNvPr>
          <p:cNvPicPr>
            <a:picLocks noChangeAspect="1"/>
          </p:cNvPicPr>
          <p:nvPr/>
        </p:nvPicPr>
        <p:blipFill>
          <a:blip r:embed="rId2"/>
          <a:stretch>
            <a:fillRect/>
          </a:stretch>
        </p:blipFill>
        <p:spPr>
          <a:xfrm>
            <a:off x="291317" y="993507"/>
            <a:ext cx="4009259" cy="4226559"/>
          </a:xfrm>
          <a:prstGeom prst="rect">
            <a:avLst/>
          </a:prstGeom>
        </p:spPr>
      </p:pic>
      <p:sp>
        <p:nvSpPr>
          <p:cNvPr id="16" name="Freeform: Shape 1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map of saudi arabia with different colored areas&#10;&#10;AI-generated content may be incorrect.">
            <a:extLst>
              <a:ext uri="{FF2B5EF4-FFF2-40B4-BE49-F238E27FC236}">
                <a16:creationId xmlns:a16="http://schemas.microsoft.com/office/drawing/2014/main" id="{4249148B-74EA-A448-96D1-1564F4B8CE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1617" y="1492991"/>
            <a:ext cx="6549066" cy="4371502"/>
          </a:xfrm>
          <a:prstGeom prst="rect">
            <a:avLst/>
          </a:prstGeom>
        </p:spPr>
      </p:pic>
      <p:sp>
        <p:nvSpPr>
          <p:cNvPr id="4" name="TextBox 3">
            <a:extLst>
              <a:ext uri="{FF2B5EF4-FFF2-40B4-BE49-F238E27FC236}">
                <a16:creationId xmlns:a16="http://schemas.microsoft.com/office/drawing/2014/main" id="{9F2819DC-06B4-B6D8-AAEE-C9F5969CC31E}"/>
              </a:ext>
            </a:extLst>
          </p:cNvPr>
          <p:cNvSpPr txBox="1"/>
          <p:nvPr/>
        </p:nvSpPr>
        <p:spPr>
          <a:xfrm>
            <a:off x="5116554" y="317926"/>
            <a:ext cx="6722773" cy="523220"/>
          </a:xfrm>
          <a:prstGeom prst="rect">
            <a:avLst/>
          </a:prstGeom>
          <a:noFill/>
        </p:spPr>
        <p:txBody>
          <a:bodyPr wrap="square">
            <a:spAutoFit/>
          </a:bodyPr>
          <a:lstStyle/>
          <a:p>
            <a:r>
              <a:rPr lang="it-IT" sz="2800" dirty="0">
                <a:latin typeface="Arial Black" panose="020B0A04020102020204" pitchFamily="34" charset="0"/>
              </a:rPr>
              <a:t>13 regions in Saudi Arabia </a:t>
            </a:r>
            <a:endParaRPr lang="en-US" sz="2800" dirty="0">
              <a:latin typeface="Arial Black" panose="020B0A04020102020204" pitchFamily="34" charset="0"/>
            </a:endParaRPr>
          </a:p>
        </p:txBody>
      </p:sp>
    </p:spTree>
    <p:extLst>
      <p:ext uri="{BB962C8B-B14F-4D97-AF65-F5344CB8AC3E}">
        <p14:creationId xmlns:p14="http://schemas.microsoft.com/office/powerpoint/2010/main" val="16322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crowd of people in a large building&#10;&#10;AI-generated content may be incorrect.">
            <a:extLst>
              <a:ext uri="{FF2B5EF4-FFF2-40B4-BE49-F238E27FC236}">
                <a16:creationId xmlns:a16="http://schemas.microsoft.com/office/drawing/2014/main" id="{DE18EF31-4473-40E3-C128-3535BDF25BA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8313" y="3511975"/>
            <a:ext cx="4013020" cy="2702558"/>
          </a:xfrm>
          <a:prstGeom prst="rect">
            <a:avLst/>
          </a:prstGeom>
        </p:spPr>
      </p:pic>
      <p:pic>
        <p:nvPicPr>
          <p:cNvPr id="7" name="Picture 6" descr="A group of people in white robes with Kaaba in the background&#10;&#10;AI-generated content may be incorrect.">
            <a:extLst>
              <a:ext uri="{FF2B5EF4-FFF2-40B4-BE49-F238E27FC236}">
                <a16:creationId xmlns:a16="http://schemas.microsoft.com/office/drawing/2014/main" id="{A12EA59D-8C9F-8566-C54A-1E9B41D0127C}"/>
              </a:ext>
            </a:extLst>
          </p:cNvPr>
          <p:cNvPicPr>
            <a:picLocks noChangeAspect="1"/>
          </p:cNvPicPr>
          <p:nvPr/>
        </p:nvPicPr>
        <p:blipFill>
          <a:blip r:embed="rId3" cstate="screen">
            <a:extLst>
              <a:ext uri="{28A0092B-C50C-407E-A947-70E740481C1C}">
                <a14:useLocalDpi xmlns:a14="http://schemas.microsoft.com/office/drawing/2010/main"/>
              </a:ext>
            </a:extLst>
          </a:blip>
          <a:srcRect b="-5"/>
          <a:stretch>
            <a:fillRect/>
          </a:stretch>
        </p:blipFill>
        <p:spPr>
          <a:xfrm>
            <a:off x="635348" y="643467"/>
            <a:ext cx="4010830" cy="2705099"/>
          </a:xfrm>
          <a:prstGeom prst="rect">
            <a:avLst/>
          </a:prstGeom>
        </p:spPr>
      </p:pic>
      <p:pic>
        <p:nvPicPr>
          <p:cNvPr id="6" name="Picture 5" descr="A city with a clock tower&#10;&#10;AI-generated content may be incorrect.">
            <a:extLst>
              <a:ext uri="{FF2B5EF4-FFF2-40B4-BE49-F238E27FC236}">
                <a16:creationId xmlns:a16="http://schemas.microsoft.com/office/drawing/2014/main" id="{3C534324-6976-8A7A-D31F-BECE3D8CAD23}"/>
              </a:ext>
            </a:extLst>
          </p:cNvPr>
          <p:cNvPicPr>
            <a:picLocks noChangeAspect="1"/>
          </p:cNvPicPr>
          <p:nvPr/>
        </p:nvPicPr>
        <p:blipFill>
          <a:blip r:embed="rId4" cstate="screen">
            <a:extLst>
              <a:ext uri="{28A0092B-C50C-407E-A947-70E740481C1C}">
                <a14:useLocalDpi xmlns:a14="http://schemas.microsoft.com/office/drawing/2010/main"/>
              </a:ext>
            </a:extLst>
          </a:blip>
          <a:srcRect b="-1"/>
          <a:stretch>
            <a:fillRect/>
          </a:stretch>
        </p:blipFill>
        <p:spPr>
          <a:xfrm>
            <a:off x="4812633" y="643467"/>
            <a:ext cx="6735900" cy="5571066"/>
          </a:xfrm>
          <a:prstGeom prst="rect">
            <a:avLst/>
          </a:prstGeom>
        </p:spPr>
      </p:pic>
      <p:sp>
        <p:nvSpPr>
          <p:cNvPr id="8" name="Title 1">
            <a:extLst>
              <a:ext uri="{FF2B5EF4-FFF2-40B4-BE49-F238E27FC236}">
                <a16:creationId xmlns:a16="http://schemas.microsoft.com/office/drawing/2014/main" id="{5AEA3DA8-A3CB-244B-A551-BD92EA6289B7}"/>
              </a:ext>
            </a:extLst>
          </p:cNvPr>
          <p:cNvSpPr>
            <a:spLocks noGrp="1"/>
          </p:cNvSpPr>
          <p:nvPr>
            <p:ph type="title"/>
          </p:nvPr>
        </p:nvSpPr>
        <p:spPr>
          <a:xfrm>
            <a:off x="5300858" y="801370"/>
            <a:ext cx="5759450" cy="1428750"/>
          </a:xfrm>
        </p:spPr>
        <p:txBody>
          <a:bodyPr>
            <a:normAutofit/>
          </a:bodyPr>
          <a:lstStyle/>
          <a:p>
            <a:pPr algn="ctr"/>
            <a:r>
              <a:rPr lang="en-GB" sz="9600" i="1" dirty="0">
                <a:latin typeface="Bahnschrift" panose="020B0502040204020203" pitchFamily="34" charset="0"/>
              </a:rPr>
              <a:t>Mecca</a:t>
            </a:r>
          </a:p>
        </p:txBody>
      </p:sp>
    </p:spTree>
    <p:extLst>
      <p:ext uri="{BB962C8B-B14F-4D97-AF65-F5344CB8AC3E}">
        <p14:creationId xmlns:p14="http://schemas.microsoft.com/office/powerpoint/2010/main" val="136872623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group of people around a black square building&#10;&#10;AI-generated content may be incorrect.">
            <a:extLst>
              <a:ext uri="{FF2B5EF4-FFF2-40B4-BE49-F238E27FC236}">
                <a16:creationId xmlns:a16="http://schemas.microsoft.com/office/drawing/2014/main" id="{AEC92DC7-E48C-465E-E2D1-D524722E88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366AA-4CEE-39E9-2379-4C0D6245698F}"/>
              </a:ext>
            </a:extLst>
          </p:cNvPr>
          <p:cNvSpPr>
            <a:spLocks noGrp="1"/>
          </p:cNvSpPr>
          <p:nvPr>
            <p:ph type="title"/>
          </p:nvPr>
        </p:nvSpPr>
        <p:spPr>
          <a:xfrm>
            <a:off x="523875" y="5317240"/>
            <a:ext cx="11210925" cy="744836"/>
          </a:xfrm>
        </p:spPr>
        <p:txBody>
          <a:bodyPr>
            <a:normAutofit/>
          </a:bodyPr>
          <a:lstStyle/>
          <a:p>
            <a:pPr algn="ctr"/>
            <a:r>
              <a:rPr kumimoji="1" lang="en-GB" altLang="ja-JP" sz="3600" b="1" dirty="0">
                <a:solidFill>
                  <a:schemeClr val="tx1">
                    <a:lumMod val="85000"/>
                    <a:lumOff val="15000"/>
                  </a:schemeClr>
                </a:solidFill>
              </a:rPr>
              <a:t>19,300,000 (19.3 million) pilgrims annually</a:t>
            </a:r>
            <a:endParaRPr kumimoji="1" lang="ja-JP" altLang="en-US" sz="3600" b="1" dirty="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880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80C824-A9C4-7D10-576B-F92D26B9624E}"/>
              </a:ext>
            </a:extLst>
          </p:cNvPr>
          <p:cNvSpPr>
            <a:spLocks noGrp="1"/>
          </p:cNvSpPr>
          <p:nvPr>
            <p:ph type="title"/>
          </p:nvPr>
        </p:nvSpPr>
        <p:spPr>
          <a:xfrm>
            <a:off x="828675" y="-91062"/>
            <a:ext cx="10534650" cy="817403"/>
          </a:xfrm>
        </p:spPr>
        <p:txBody>
          <a:bodyPr vert="horz" lIns="91440" tIns="45720" rIns="91440" bIns="45720" rtlCol="0" anchor="b">
            <a:normAutofit/>
          </a:bodyPr>
          <a:lstStyle/>
          <a:p>
            <a:pPr algn="ctr"/>
            <a:r>
              <a:rPr kumimoji="1" lang="en-US" altLang="ja-JP" sz="3600" kern="1200" dirty="0">
                <a:solidFill>
                  <a:schemeClr val="tx1"/>
                </a:solidFill>
                <a:latin typeface="HGS創英角ﾎﾟｯﾌﾟ体" panose="040B0A00000000000000" pitchFamily="50" charset="-128"/>
                <a:ea typeface="HGS創英角ﾎﾟｯﾌﾟ体" panose="040B0A00000000000000" pitchFamily="50" charset="-128"/>
              </a:rPr>
              <a:t>Saudi Arabia in World Map</a:t>
            </a:r>
          </a:p>
        </p:txBody>
      </p:sp>
      <p:pic>
        <p:nvPicPr>
          <p:cNvPr id="5" name="Picture 4" descr="A map of the world&#10;&#10;AI-generated content may be incorrect.">
            <a:extLst>
              <a:ext uri="{FF2B5EF4-FFF2-40B4-BE49-F238E27FC236}">
                <a16:creationId xmlns:a16="http://schemas.microsoft.com/office/drawing/2014/main" id="{56827A81-0945-F32D-6BDB-F385CCCCAAA4}"/>
              </a:ext>
            </a:extLst>
          </p:cNvPr>
          <p:cNvPicPr>
            <a:picLocks noChangeAspect="1"/>
          </p:cNvPicPr>
          <p:nvPr/>
        </p:nvPicPr>
        <p:blipFill>
          <a:blip r:embed="rId3"/>
          <a:stretch>
            <a:fillRect/>
          </a:stretch>
        </p:blipFill>
        <p:spPr>
          <a:xfrm>
            <a:off x="0" y="817403"/>
            <a:ext cx="12192000" cy="6041396"/>
          </a:xfrm>
          <a:prstGeom prst="rect">
            <a:avLst/>
          </a:prstGeom>
        </p:spPr>
      </p:pic>
      <p:sp>
        <p:nvSpPr>
          <p:cNvPr id="4" name="TextBox 3">
            <a:extLst>
              <a:ext uri="{FF2B5EF4-FFF2-40B4-BE49-F238E27FC236}">
                <a16:creationId xmlns:a16="http://schemas.microsoft.com/office/drawing/2014/main" id="{8C7F1428-9D5E-088C-E728-04C868F20FAA}"/>
              </a:ext>
            </a:extLst>
          </p:cNvPr>
          <p:cNvSpPr txBox="1"/>
          <p:nvPr/>
        </p:nvSpPr>
        <p:spPr>
          <a:xfrm>
            <a:off x="103534" y="5868264"/>
            <a:ext cx="9696447" cy="830997"/>
          </a:xfrm>
          <a:prstGeom prst="rect">
            <a:avLst/>
          </a:prstGeom>
          <a:noFill/>
        </p:spPr>
        <p:txBody>
          <a:bodyPr wrap="square">
            <a:spAutoFit/>
          </a:bodyPr>
          <a:lstStyle/>
          <a:p>
            <a:r>
              <a:rPr lang="it-IT" sz="2400" dirty="0">
                <a:latin typeface="Arial Black" panose="020B0A04020102020204" pitchFamily="34" charset="0"/>
              </a:rPr>
              <a:t>Saudi Arabia is located in the Arabian Peninsula between Europe and Africa</a:t>
            </a:r>
            <a:endParaRPr lang="en-US" sz="2400" dirty="0">
              <a:latin typeface="Arial Black" panose="020B0A04020102020204" pitchFamily="34" charset="0"/>
            </a:endParaRPr>
          </a:p>
        </p:txBody>
      </p:sp>
    </p:spTree>
    <p:extLst>
      <p:ext uri="{BB962C8B-B14F-4D97-AF65-F5344CB8AC3E}">
        <p14:creationId xmlns:p14="http://schemas.microsoft.com/office/powerpoint/2010/main" val="3902959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building with towers and a street with Al-Masjid al-Nabawi in the background&#10;&#10;AI-generated content may be incorrect.">
            <a:extLst>
              <a:ext uri="{FF2B5EF4-FFF2-40B4-BE49-F238E27FC236}">
                <a16:creationId xmlns:a16="http://schemas.microsoft.com/office/drawing/2014/main" id="{709609D0-D6F6-68EE-FBB6-B55647161BEE}"/>
              </a:ext>
            </a:extLst>
          </p:cNvPr>
          <p:cNvPicPr>
            <a:picLocks noChangeAspect="1"/>
          </p:cNvPicPr>
          <p:nvPr/>
        </p:nvPicPr>
        <p:blipFill>
          <a:blip r:embed="rId2" cstate="screen">
            <a:extLst>
              <a:ext uri="{28A0092B-C50C-407E-A947-70E740481C1C}">
                <a14:useLocalDpi xmlns:a14="http://schemas.microsoft.com/office/drawing/2010/main"/>
              </a:ext>
            </a:extLst>
          </a:blip>
          <a:srcRect b="-2"/>
          <a:stretch>
            <a:fillRect/>
          </a:stretch>
        </p:blipFill>
        <p:spPr>
          <a:xfrm>
            <a:off x="638313" y="3511975"/>
            <a:ext cx="4013020" cy="2702558"/>
          </a:xfrm>
          <a:prstGeom prst="rect">
            <a:avLst/>
          </a:prstGeom>
        </p:spPr>
      </p:pic>
      <p:pic>
        <p:nvPicPr>
          <p:cNvPr id="8" name="Picture 7" descr="A large white umbrellas with a tower in the background&#10;&#10;AI-generated content may be incorrect.">
            <a:extLst>
              <a:ext uri="{FF2B5EF4-FFF2-40B4-BE49-F238E27FC236}">
                <a16:creationId xmlns:a16="http://schemas.microsoft.com/office/drawing/2014/main" id="{811B285C-727F-B2E5-CC39-5D967E31FB9A}"/>
              </a:ext>
            </a:extLst>
          </p:cNvPr>
          <p:cNvPicPr>
            <a:picLocks noChangeAspect="1"/>
          </p:cNvPicPr>
          <p:nvPr/>
        </p:nvPicPr>
        <p:blipFill>
          <a:blip r:embed="rId3" cstate="screen">
            <a:extLst>
              <a:ext uri="{28A0092B-C50C-407E-A947-70E740481C1C}">
                <a14:useLocalDpi xmlns:a14="http://schemas.microsoft.com/office/drawing/2010/main"/>
              </a:ext>
            </a:extLst>
          </a:blip>
          <a:srcRect b="-5"/>
          <a:stretch>
            <a:fillRect/>
          </a:stretch>
        </p:blipFill>
        <p:spPr>
          <a:xfrm>
            <a:off x="639408" y="643467"/>
            <a:ext cx="4010830" cy="2705099"/>
          </a:xfrm>
          <a:prstGeom prst="rect">
            <a:avLst/>
          </a:prstGeom>
        </p:spPr>
      </p:pic>
      <p:pic>
        <p:nvPicPr>
          <p:cNvPr id="6" name="Picture 5" descr="A green dome and towers&#10;&#10;AI-generated content may be incorrect.">
            <a:extLst>
              <a:ext uri="{FF2B5EF4-FFF2-40B4-BE49-F238E27FC236}">
                <a16:creationId xmlns:a16="http://schemas.microsoft.com/office/drawing/2014/main" id="{156E1AB1-BCC3-54BE-3086-80FEFF1F17F2}"/>
              </a:ext>
            </a:extLst>
          </p:cNvPr>
          <p:cNvPicPr>
            <a:picLocks noChangeAspect="1"/>
          </p:cNvPicPr>
          <p:nvPr/>
        </p:nvPicPr>
        <p:blipFill>
          <a:blip r:embed="rId4" cstate="screen">
            <a:extLst>
              <a:ext uri="{28A0092B-C50C-407E-A947-70E740481C1C}">
                <a14:useLocalDpi xmlns:a14="http://schemas.microsoft.com/office/drawing/2010/main"/>
              </a:ext>
            </a:extLst>
          </a:blip>
          <a:srcRect b="-1"/>
          <a:stretch>
            <a:fillRect/>
          </a:stretch>
        </p:blipFill>
        <p:spPr>
          <a:xfrm>
            <a:off x="4812633" y="643467"/>
            <a:ext cx="6735900" cy="5571066"/>
          </a:xfrm>
          <a:prstGeom prst="rect">
            <a:avLst/>
          </a:prstGeom>
        </p:spPr>
      </p:pic>
      <p:sp>
        <p:nvSpPr>
          <p:cNvPr id="9" name="Title 1">
            <a:extLst>
              <a:ext uri="{FF2B5EF4-FFF2-40B4-BE49-F238E27FC236}">
                <a16:creationId xmlns:a16="http://schemas.microsoft.com/office/drawing/2014/main" id="{1AF8321E-8B3D-FA65-BAF3-5F81A3B2FBB3}"/>
              </a:ext>
            </a:extLst>
          </p:cNvPr>
          <p:cNvSpPr>
            <a:spLocks noGrp="1"/>
          </p:cNvSpPr>
          <p:nvPr>
            <p:ph type="title"/>
          </p:nvPr>
        </p:nvSpPr>
        <p:spPr>
          <a:xfrm>
            <a:off x="5127250" y="791210"/>
            <a:ext cx="5759450" cy="1428750"/>
          </a:xfrm>
        </p:spPr>
        <p:txBody>
          <a:bodyPr>
            <a:normAutofit/>
          </a:bodyPr>
          <a:lstStyle/>
          <a:p>
            <a:pPr algn="ctr"/>
            <a:r>
              <a:rPr lang="en-GB" sz="9600" i="1" dirty="0">
                <a:latin typeface="Bahnschrift" panose="020B0502040204020203" pitchFamily="34" charset="0"/>
              </a:rPr>
              <a:t>Medinah</a:t>
            </a:r>
          </a:p>
        </p:txBody>
      </p:sp>
    </p:spTree>
    <p:extLst>
      <p:ext uri="{BB962C8B-B14F-4D97-AF65-F5344CB8AC3E}">
        <p14:creationId xmlns:p14="http://schemas.microsoft.com/office/powerpoint/2010/main" val="429369237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structure in the desert with Mada'in Saleh in the background&#10;&#10;AI-generated content may be incorrect.">
            <a:extLst>
              <a:ext uri="{FF2B5EF4-FFF2-40B4-BE49-F238E27FC236}">
                <a16:creationId xmlns:a16="http://schemas.microsoft.com/office/drawing/2014/main" id="{39B9E1B3-E47A-CACA-C127-92B0AA0A3682}"/>
              </a:ext>
            </a:extLst>
          </p:cNvPr>
          <p:cNvPicPr>
            <a:picLocks noChangeAspect="1"/>
          </p:cNvPicPr>
          <p:nvPr/>
        </p:nvPicPr>
        <p:blipFill>
          <a:blip r:embed="rId2" cstate="screen">
            <a:extLst>
              <a:ext uri="{28A0092B-C50C-407E-A947-70E740481C1C}">
                <a14:useLocalDpi xmlns:a14="http://schemas.microsoft.com/office/drawing/2010/main"/>
              </a:ext>
            </a:extLst>
          </a:blip>
          <a:srcRect b="-1"/>
          <a:stretch>
            <a:fillRect/>
          </a:stretch>
        </p:blipFill>
        <p:spPr>
          <a:xfrm>
            <a:off x="321734" y="557189"/>
            <a:ext cx="4276956" cy="5743616"/>
          </a:xfrm>
          <a:prstGeom prst="rect">
            <a:avLst/>
          </a:prstGeom>
        </p:spPr>
      </p:pic>
      <p:pic>
        <p:nvPicPr>
          <p:cNvPr id="4" name="Picture 3" descr="A rock formation with a door with Mada'in Saleh in the background&#10;&#10;AI-generated content may be incorrect.">
            <a:extLst>
              <a:ext uri="{FF2B5EF4-FFF2-40B4-BE49-F238E27FC236}">
                <a16:creationId xmlns:a16="http://schemas.microsoft.com/office/drawing/2014/main" id="{65A05072-4566-DE09-30D2-2ACCA412A7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72525" y="557189"/>
            <a:ext cx="7097742" cy="5743616"/>
          </a:xfrm>
          <a:prstGeom prst="rect">
            <a:avLst/>
          </a:prstGeom>
        </p:spPr>
      </p:pic>
      <p:sp>
        <p:nvSpPr>
          <p:cNvPr id="5" name="Title 1">
            <a:extLst>
              <a:ext uri="{FF2B5EF4-FFF2-40B4-BE49-F238E27FC236}">
                <a16:creationId xmlns:a16="http://schemas.microsoft.com/office/drawing/2014/main" id="{DFB90612-F8AD-A926-AAD9-5A2EB86DA25F}"/>
              </a:ext>
            </a:extLst>
          </p:cNvPr>
          <p:cNvSpPr>
            <a:spLocks noGrp="1"/>
          </p:cNvSpPr>
          <p:nvPr>
            <p:ph type="title"/>
          </p:nvPr>
        </p:nvSpPr>
        <p:spPr>
          <a:xfrm>
            <a:off x="5178050" y="4872055"/>
            <a:ext cx="5759450" cy="1428750"/>
          </a:xfrm>
        </p:spPr>
        <p:txBody>
          <a:bodyPr>
            <a:normAutofit/>
          </a:bodyPr>
          <a:lstStyle/>
          <a:p>
            <a:pPr algn="ctr"/>
            <a:r>
              <a:rPr lang="en-GB" sz="9600" i="1" dirty="0" err="1">
                <a:solidFill>
                  <a:schemeClr val="bg1"/>
                </a:solidFill>
                <a:latin typeface="Bahnschrift" panose="020B0502040204020203" pitchFamily="34" charset="0"/>
              </a:rPr>
              <a:t>Hegra</a:t>
            </a:r>
            <a:endParaRPr lang="en-GB" sz="9600" i="1" dirty="0">
              <a:solidFill>
                <a:schemeClr val="bg1"/>
              </a:solidFill>
              <a:latin typeface="Bahnschrift" panose="020B0502040204020203" pitchFamily="34" charset="0"/>
            </a:endParaRPr>
          </a:p>
        </p:txBody>
      </p:sp>
      <p:sp>
        <p:nvSpPr>
          <p:cNvPr id="2" name="TextBox 1">
            <a:extLst>
              <a:ext uri="{FF2B5EF4-FFF2-40B4-BE49-F238E27FC236}">
                <a16:creationId xmlns:a16="http://schemas.microsoft.com/office/drawing/2014/main" id="{D1242771-AA60-DB59-8D27-3B303A97A154}"/>
              </a:ext>
            </a:extLst>
          </p:cNvPr>
          <p:cNvSpPr txBox="1"/>
          <p:nvPr/>
        </p:nvSpPr>
        <p:spPr>
          <a:xfrm>
            <a:off x="3077863" y="6259435"/>
            <a:ext cx="10487066" cy="584775"/>
          </a:xfrm>
          <a:prstGeom prst="rect">
            <a:avLst/>
          </a:prstGeom>
          <a:noFill/>
        </p:spPr>
        <p:txBody>
          <a:bodyPr wrap="square">
            <a:spAutoFit/>
          </a:bodyPr>
          <a:lstStyle/>
          <a:p>
            <a:pPr algn="ctr"/>
            <a:r>
              <a:rPr lang="it-IT" sz="3200" dirty="0">
                <a:latin typeface="Arial Black" panose="020B0A04020102020204" pitchFamily="34" charset="0"/>
              </a:rPr>
              <a:t>Archeological site</a:t>
            </a:r>
            <a:endParaRPr lang="en-US" sz="3200" dirty="0">
              <a:latin typeface="Arial Black" panose="020B0A04020102020204" pitchFamily="34" charset="0"/>
            </a:endParaRPr>
          </a:p>
        </p:txBody>
      </p:sp>
    </p:spTree>
    <p:extLst>
      <p:ext uri="{BB962C8B-B14F-4D97-AF65-F5344CB8AC3E}">
        <p14:creationId xmlns:p14="http://schemas.microsoft.com/office/powerpoint/2010/main" val="381669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 person walking towards Maraya in AlUla">
            <a:extLst>
              <a:ext uri="{FF2B5EF4-FFF2-40B4-BE49-F238E27FC236}">
                <a16:creationId xmlns:a16="http://schemas.microsoft.com/office/drawing/2014/main" id="{860E5C01-BF95-840F-6B72-FB47B6E4F69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D11188E-F2B2-FCBE-F2F0-C282389239CA}"/>
              </a:ext>
            </a:extLst>
          </p:cNvPr>
          <p:cNvSpPr>
            <a:spLocks noGrp="1"/>
          </p:cNvSpPr>
          <p:nvPr>
            <p:ph type="title"/>
          </p:nvPr>
        </p:nvSpPr>
        <p:spPr>
          <a:xfrm>
            <a:off x="6519170" y="4364055"/>
            <a:ext cx="5759450" cy="1428750"/>
          </a:xfrm>
        </p:spPr>
        <p:txBody>
          <a:bodyPr>
            <a:normAutofit/>
          </a:bodyPr>
          <a:lstStyle/>
          <a:p>
            <a:pPr algn="ctr"/>
            <a:r>
              <a:rPr lang="en-GB" sz="9600" i="1" dirty="0">
                <a:solidFill>
                  <a:schemeClr val="bg1"/>
                </a:solidFill>
                <a:latin typeface="Bahnschrift" panose="020B0502040204020203" pitchFamily="34" charset="0"/>
              </a:rPr>
              <a:t>Maraya</a:t>
            </a:r>
          </a:p>
        </p:txBody>
      </p:sp>
      <p:sp>
        <p:nvSpPr>
          <p:cNvPr id="2" name="TextBox 1">
            <a:extLst>
              <a:ext uri="{FF2B5EF4-FFF2-40B4-BE49-F238E27FC236}">
                <a16:creationId xmlns:a16="http://schemas.microsoft.com/office/drawing/2014/main" id="{B3E6B1D3-94B1-2656-E34A-308206D3F6EB}"/>
              </a:ext>
            </a:extLst>
          </p:cNvPr>
          <p:cNvSpPr txBox="1"/>
          <p:nvPr/>
        </p:nvSpPr>
        <p:spPr>
          <a:xfrm>
            <a:off x="294023" y="6178155"/>
            <a:ext cx="10487066" cy="584775"/>
          </a:xfrm>
          <a:prstGeom prst="rect">
            <a:avLst/>
          </a:prstGeom>
          <a:noFill/>
        </p:spPr>
        <p:txBody>
          <a:bodyPr wrap="square">
            <a:spAutoFit/>
          </a:bodyPr>
          <a:lstStyle/>
          <a:p>
            <a:pPr algn="ctr"/>
            <a:r>
              <a:rPr lang="it-IT" sz="3200" dirty="0">
                <a:latin typeface="Arial Black" panose="020B0A04020102020204" pitchFamily="34" charset="0"/>
              </a:rPr>
              <a:t>Largest mirror building in the world</a:t>
            </a:r>
            <a:endParaRPr lang="en-US" sz="3200" dirty="0">
              <a:latin typeface="Arial Black" panose="020B0A04020102020204" pitchFamily="34" charset="0"/>
            </a:endParaRPr>
          </a:p>
        </p:txBody>
      </p:sp>
    </p:spTree>
    <p:extLst>
      <p:ext uri="{BB962C8B-B14F-4D97-AF65-F5344CB8AC3E}">
        <p14:creationId xmlns:p14="http://schemas.microsoft.com/office/powerpoint/2010/main" val="345375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87F48-7087-88C5-E1C2-149EBA44E787}"/>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D41C0E7-2AB6-C514-06B1-A79868730AB3}"/>
              </a:ext>
            </a:extLst>
          </p:cNvPr>
          <p:cNvSpPr txBox="1">
            <a:spLocks/>
          </p:cNvSpPr>
          <p:nvPr/>
        </p:nvSpPr>
        <p:spPr>
          <a:xfrm>
            <a:off x="-267710" y="503255"/>
            <a:ext cx="10315950" cy="1428750"/>
          </a:xfrm>
          <a:prstGeom prst="rect">
            <a:avLst/>
          </a:prstGeom>
        </p:spPr>
        <p:txBody>
          <a:bodyPr>
            <a:normAutofit fontScale="7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GB" sz="9600" i="1" dirty="0">
                <a:solidFill>
                  <a:schemeClr val="bg1"/>
                </a:solidFill>
                <a:latin typeface="Bahnschrift" panose="020B0502040204020203" pitchFamily="34" charset="0"/>
              </a:rPr>
              <a:t>The Edge of the World</a:t>
            </a:r>
          </a:p>
        </p:txBody>
      </p:sp>
      <p:sp>
        <p:nvSpPr>
          <p:cNvPr id="4" name="TextBox 3">
            <a:extLst>
              <a:ext uri="{FF2B5EF4-FFF2-40B4-BE49-F238E27FC236}">
                <a16:creationId xmlns:a16="http://schemas.microsoft.com/office/drawing/2014/main" id="{029EC367-1B01-C4F5-3ED0-F7226E555DD1}"/>
              </a:ext>
            </a:extLst>
          </p:cNvPr>
          <p:cNvSpPr txBox="1"/>
          <p:nvPr/>
        </p:nvSpPr>
        <p:spPr>
          <a:xfrm>
            <a:off x="633054" y="1347230"/>
            <a:ext cx="10487066" cy="1077218"/>
          </a:xfrm>
          <a:prstGeom prst="rect">
            <a:avLst/>
          </a:prstGeom>
          <a:noFill/>
        </p:spPr>
        <p:txBody>
          <a:bodyPr wrap="square">
            <a:spAutoFit/>
          </a:bodyPr>
          <a:lstStyle/>
          <a:p>
            <a:r>
              <a:rPr lang="it-IT" sz="3200" dirty="0">
                <a:solidFill>
                  <a:schemeClr val="bg1"/>
                </a:solidFill>
                <a:latin typeface="Arial Black" panose="020B0A04020102020204" pitchFamily="34" charset="0"/>
              </a:rPr>
              <a:t>Tuwaik Mountain Range</a:t>
            </a:r>
            <a:br>
              <a:rPr lang="it-IT" sz="3200" dirty="0">
                <a:solidFill>
                  <a:schemeClr val="bg1"/>
                </a:solidFill>
                <a:latin typeface="Arial Black" panose="020B0A04020102020204" pitchFamily="34" charset="0"/>
              </a:rPr>
            </a:br>
            <a:r>
              <a:rPr lang="it-IT" sz="3200" dirty="0">
                <a:solidFill>
                  <a:schemeClr val="bg1"/>
                </a:solidFill>
                <a:latin typeface="Arial Black" panose="020B0A04020102020204" pitchFamily="34" charset="0"/>
              </a:rPr>
              <a:t>Popular for hiking</a:t>
            </a:r>
            <a:endParaRPr lang="en-US"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942350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isma Plateau - Saudipedia">
            <a:extLst>
              <a:ext uri="{FF2B5EF4-FFF2-40B4-BE49-F238E27FC236}">
                <a16:creationId xmlns:a16="http://schemas.microsoft.com/office/drawing/2014/main" id="{FE3CAA82-0F88-823B-4E34-3F97F83885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0C6DC3-6A4A-6FF4-0F13-B8E26263F19B}"/>
              </a:ext>
            </a:extLst>
          </p:cNvPr>
          <p:cNvSpPr txBox="1">
            <a:spLocks/>
          </p:cNvSpPr>
          <p:nvPr/>
        </p:nvSpPr>
        <p:spPr>
          <a:xfrm>
            <a:off x="741680" y="3141345"/>
            <a:ext cx="6979920" cy="1428750"/>
          </a:xfrm>
          <a:prstGeom prst="rect">
            <a:avLst/>
          </a:prstGeom>
        </p:spPr>
        <p:txBody>
          <a:bodyP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GB" sz="9600" i="1" dirty="0" err="1">
                <a:solidFill>
                  <a:schemeClr val="bg1"/>
                </a:solidFill>
                <a:latin typeface="Bahnschrift" panose="020B0502040204020203" pitchFamily="34" charset="0"/>
              </a:rPr>
              <a:t>Hisma</a:t>
            </a:r>
            <a:r>
              <a:rPr lang="en-GB" sz="9600" i="1" dirty="0">
                <a:solidFill>
                  <a:schemeClr val="bg1"/>
                </a:solidFill>
                <a:latin typeface="Bahnschrift" panose="020B0502040204020203" pitchFamily="34" charset="0"/>
              </a:rPr>
              <a:t> Desert</a:t>
            </a:r>
          </a:p>
        </p:txBody>
      </p:sp>
      <p:sp>
        <p:nvSpPr>
          <p:cNvPr id="3" name="TextBox 2">
            <a:extLst>
              <a:ext uri="{FF2B5EF4-FFF2-40B4-BE49-F238E27FC236}">
                <a16:creationId xmlns:a16="http://schemas.microsoft.com/office/drawing/2014/main" id="{7FA229E1-DCC3-044C-B01C-FE03AB432DF0}"/>
              </a:ext>
            </a:extLst>
          </p:cNvPr>
          <p:cNvSpPr txBox="1"/>
          <p:nvPr/>
        </p:nvSpPr>
        <p:spPr>
          <a:xfrm>
            <a:off x="3007360" y="219905"/>
            <a:ext cx="10487066" cy="1077218"/>
          </a:xfrm>
          <a:prstGeom prst="rect">
            <a:avLst/>
          </a:prstGeom>
          <a:noFill/>
        </p:spPr>
        <p:txBody>
          <a:bodyPr wrap="square">
            <a:spAutoFit/>
          </a:bodyPr>
          <a:lstStyle/>
          <a:p>
            <a:pPr algn="ctr"/>
            <a:r>
              <a:rPr lang="it-IT" sz="3200" dirty="0">
                <a:latin typeface="Arial Black" panose="020B0A04020102020204" pitchFamily="34" charset="0"/>
              </a:rPr>
              <a:t>Beautiful and historical desert in northwestern Saudi Arabia</a:t>
            </a:r>
            <a:endParaRPr lang="en-US" sz="3200" dirty="0">
              <a:latin typeface="Arial Black" panose="020B0A04020102020204" pitchFamily="34" charset="0"/>
            </a:endParaRPr>
          </a:p>
        </p:txBody>
      </p:sp>
    </p:spTree>
    <p:extLst>
      <p:ext uri="{BB962C8B-B14F-4D97-AF65-F5344CB8AC3E}">
        <p14:creationId xmlns:p14="http://schemas.microsoft.com/office/powerpoint/2010/main" val="275613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9" name="Rectangle 8">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Rectangle 10">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BD3777E-5830-6817-FEE5-AF1D0732995B}"/>
              </a:ext>
            </a:extLst>
          </p:cNvPr>
          <p:cNvSpPr>
            <a:spLocks noGrp="1"/>
          </p:cNvSpPr>
          <p:nvPr>
            <p:ph type="title"/>
          </p:nvPr>
        </p:nvSpPr>
        <p:spPr>
          <a:xfrm>
            <a:off x="8321143" y="2684264"/>
            <a:ext cx="3310215" cy="1467196"/>
          </a:xfrm>
        </p:spPr>
        <p:txBody>
          <a:bodyPr vert="horz" lIns="91440" tIns="45720" rIns="91440" bIns="45720" rtlCol="0" anchor="t">
            <a:normAutofit fontScale="90000"/>
          </a:bodyPr>
          <a:lstStyle/>
          <a:p>
            <a:r>
              <a:rPr kumimoji="1" lang="en-US" altLang="ja-JP" sz="12500" dirty="0">
                <a:solidFill>
                  <a:srgbClr val="FFFFFF"/>
                </a:solidFill>
              </a:rPr>
              <a:t>Food</a:t>
            </a:r>
          </a:p>
        </p:txBody>
      </p:sp>
      <p:pic>
        <p:nvPicPr>
          <p:cNvPr id="4" name="Picture 3" descr="Hand drawn illustration of assorted desserts and drinks">
            <a:extLst>
              <a:ext uri="{FF2B5EF4-FFF2-40B4-BE49-F238E27FC236}">
                <a16:creationId xmlns:a16="http://schemas.microsoft.com/office/drawing/2014/main" id="{0C04BC01-F772-23BA-5FA4-5264B3F764C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 y="-7623"/>
            <a:ext cx="7760508" cy="6872343"/>
          </a:xfrm>
          <a:prstGeom prst="rect">
            <a:avLst/>
          </a:prstGeom>
        </p:spPr>
      </p:pic>
    </p:spTree>
    <p:extLst>
      <p:ext uri="{BB962C8B-B14F-4D97-AF65-F5344CB8AC3E}">
        <p14:creationId xmlns:p14="http://schemas.microsoft.com/office/powerpoint/2010/main" val="88696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E9AE70-2A4F-E15F-3AE2-BA8020EA72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309360" cy="7213600"/>
          </a:xfrm>
          <a:prstGeom prst="rect">
            <a:avLst/>
          </a:prstGeom>
        </p:spPr>
      </p:pic>
      <p:pic>
        <p:nvPicPr>
          <p:cNvPr id="4" name="Picture 3">
            <a:extLst>
              <a:ext uri="{FF2B5EF4-FFF2-40B4-BE49-F238E27FC236}">
                <a16:creationId xmlns:a16="http://schemas.microsoft.com/office/drawing/2014/main" id="{610796A3-5759-4495-075F-33EFB5508A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flipH="1">
            <a:off x="5813935" y="495422"/>
            <a:ext cx="6873488" cy="5882641"/>
          </a:xfrm>
          <a:prstGeom prst="rect">
            <a:avLst/>
          </a:prstGeom>
        </p:spPr>
      </p:pic>
    </p:spTree>
    <p:extLst>
      <p:ext uri="{BB962C8B-B14F-4D97-AF65-F5344CB8AC3E}">
        <p14:creationId xmlns:p14="http://schemas.microsoft.com/office/powerpoint/2010/main" val="360260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late of food and pita bread&#10;&#10;AI-generated content may be incorrect.">
            <a:extLst>
              <a:ext uri="{FF2B5EF4-FFF2-40B4-BE49-F238E27FC236}">
                <a16:creationId xmlns:a16="http://schemas.microsoft.com/office/drawing/2014/main" id="{B670ACA5-1020-161F-AF3D-6736D63984BD}"/>
              </a:ext>
            </a:extLst>
          </p:cNvPr>
          <p:cNvPicPr>
            <a:picLocks noChangeAspect="1"/>
          </p:cNvPicPr>
          <p:nvPr/>
        </p:nvPicPr>
        <p:blipFill>
          <a:blip r:embed="rId2" cstate="screen">
            <a:extLst>
              <a:ext uri="{28A0092B-C50C-407E-A947-70E740481C1C}">
                <a14:useLocalDpi xmlns:a14="http://schemas.microsoft.com/office/drawing/2010/main"/>
              </a:ext>
            </a:extLst>
          </a:blip>
          <a:srcRect r="-3"/>
          <a:stretch>
            <a:fillRect/>
          </a:stretch>
        </p:blipFill>
        <p:spPr>
          <a:xfrm>
            <a:off x="5162052" y="3272588"/>
            <a:ext cx="6105382" cy="3585411"/>
          </a:xfrm>
          <a:prstGeom prst="rect">
            <a:avLst/>
          </a:prstGeom>
        </p:spPr>
      </p:pic>
      <p:pic>
        <p:nvPicPr>
          <p:cNvPr id="2" name="Picture 1" descr="A cooked meat on a plate&#10;&#10;AI-generated content may be incorrect.">
            <a:extLst>
              <a:ext uri="{FF2B5EF4-FFF2-40B4-BE49-F238E27FC236}">
                <a16:creationId xmlns:a16="http://schemas.microsoft.com/office/drawing/2014/main" id="{AA00C001-5F11-BA1B-0733-2B9AD1E65F8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group of tortillas with different toppings&#10;&#10;AI-generated content may be incorrect.">
            <a:extLst>
              <a:ext uri="{FF2B5EF4-FFF2-40B4-BE49-F238E27FC236}">
                <a16:creationId xmlns:a16="http://schemas.microsoft.com/office/drawing/2014/main" id="{0796ED4A-86B3-7C45-CCC5-B76960C49035}"/>
              </a:ext>
            </a:extLst>
          </p:cNvPr>
          <p:cNvPicPr>
            <a:picLocks noChangeAspect="1"/>
          </p:cNvPicPr>
          <p:nvPr/>
        </p:nvPicPr>
        <p:blipFill>
          <a:blip r:embed="rId4" cstate="screen">
            <a:extLst>
              <a:ext uri="{28A0092B-C50C-407E-A947-70E740481C1C}">
                <a14:useLocalDpi xmlns:a14="http://schemas.microsoft.com/office/drawing/2010/main"/>
              </a:ext>
            </a:extLst>
          </a:blip>
          <a:srcRect r="-3"/>
          <a:stretch>
            <a:fillRect/>
          </a:stretch>
        </p:blipFill>
        <p:spPr>
          <a:xfrm>
            <a:off x="7458302" y="-22547"/>
            <a:ext cx="3809132" cy="3139531"/>
          </a:xfrm>
          <a:prstGeom prst="rect">
            <a:avLst/>
          </a:prstGeom>
        </p:spPr>
      </p:pic>
      <p:pic>
        <p:nvPicPr>
          <p:cNvPr id="3" name="Picture 2" descr="A plate of food on a table&#10;&#10;AI-generated content may be incorrect.">
            <a:extLst>
              <a:ext uri="{FF2B5EF4-FFF2-40B4-BE49-F238E27FC236}">
                <a16:creationId xmlns:a16="http://schemas.microsoft.com/office/drawing/2014/main" id="{B24B89F6-23B2-19F9-FEE6-20F1F64EC59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 y="4065775"/>
            <a:ext cx="5001186" cy="2792224"/>
          </a:xfrm>
          <a:prstGeom prst="rect">
            <a:avLst/>
          </a:prstGeom>
        </p:spPr>
      </p:pic>
      <p:sp>
        <p:nvSpPr>
          <p:cNvPr id="10" name="Rectangle 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158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variety of desserts in a row&#10;&#10;AI-generated content may be incorrect.">
            <a:extLst>
              <a:ext uri="{FF2B5EF4-FFF2-40B4-BE49-F238E27FC236}">
                <a16:creationId xmlns:a16="http://schemas.microsoft.com/office/drawing/2014/main" id="{57CE6A76-08AE-FCD8-2CF0-EA93DC660E3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476733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bowls of dried fruits&#10;&#10;AI-generated content may be incorrect.">
            <a:extLst>
              <a:ext uri="{FF2B5EF4-FFF2-40B4-BE49-F238E27FC236}">
                <a16:creationId xmlns:a16="http://schemas.microsoft.com/office/drawing/2014/main" id="{8A3813EA-BABE-5E92-1185-3B8562DCFA3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3467" y="643467"/>
            <a:ext cx="5372099" cy="5571066"/>
          </a:xfrm>
          <a:prstGeom prst="rect">
            <a:avLst/>
          </a:prstGeom>
        </p:spPr>
      </p:pic>
      <p:pic>
        <p:nvPicPr>
          <p:cNvPr id="2" name="Picture 1" descr="A pile of figs&#10;&#10;AI-generated content may be incorrect.">
            <a:extLst>
              <a:ext uri="{FF2B5EF4-FFF2-40B4-BE49-F238E27FC236}">
                <a16:creationId xmlns:a16="http://schemas.microsoft.com/office/drawing/2014/main" id="{2C58A763-0F24-D7D3-C9EB-B747F962942B}"/>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6176432" y="643467"/>
            <a:ext cx="5372100" cy="5571066"/>
          </a:xfrm>
          <a:prstGeom prst="rect">
            <a:avLst/>
          </a:prstGeom>
        </p:spPr>
      </p:pic>
    </p:spTree>
    <p:extLst>
      <p:ext uri="{BB962C8B-B14F-4D97-AF65-F5344CB8AC3E}">
        <p14:creationId xmlns:p14="http://schemas.microsoft.com/office/powerpoint/2010/main" val="378251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map of the world&#10;&#10;AI-generated content may be incorrect.">
            <a:extLst>
              <a:ext uri="{FF2B5EF4-FFF2-40B4-BE49-F238E27FC236}">
                <a16:creationId xmlns:a16="http://schemas.microsoft.com/office/drawing/2014/main" id="{1326180B-5541-7F4B-E414-105A1464E61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6350A-1BCC-C8B5-324E-F650B3F839B2}"/>
              </a:ext>
            </a:extLst>
          </p:cNvPr>
          <p:cNvSpPr>
            <a:spLocks noGrp="1"/>
          </p:cNvSpPr>
          <p:nvPr>
            <p:ph type="title"/>
          </p:nvPr>
        </p:nvSpPr>
        <p:spPr>
          <a:xfrm>
            <a:off x="71646" y="428852"/>
            <a:ext cx="12048707" cy="895769"/>
          </a:xfrm>
        </p:spPr>
        <p:txBody>
          <a:bodyPr vert="horz" lIns="91440" tIns="45720" rIns="91440" bIns="45720" rtlCol="0" anchor="ctr">
            <a:normAutofit fontScale="90000"/>
          </a:bodyPr>
          <a:lstStyle/>
          <a:p>
            <a:pPr algn="ctr"/>
            <a:r>
              <a:rPr kumimoji="1" lang="en-US" altLang="ja-JP" sz="3600" dirty="0">
                <a:solidFill>
                  <a:schemeClr val="tx1">
                    <a:lumMod val="85000"/>
                    <a:lumOff val="15000"/>
                  </a:schemeClr>
                </a:solidFill>
                <a:latin typeface="Cambria Math" panose="02040503050406030204" pitchFamily="18" charset="0"/>
                <a:ea typeface="Cambria Math" panose="02040503050406030204" pitchFamily="18" charset="0"/>
              </a:rPr>
              <a:t>Distance between </a:t>
            </a:r>
            <a:r>
              <a:rPr lang="en-US" altLang="ja-JP" sz="3600" dirty="0">
                <a:solidFill>
                  <a:schemeClr val="tx1">
                    <a:lumMod val="85000"/>
                    <a:lumOff val="15000"/>
                  </a:schemeClr>
                </a:solidFill>
                <a:latin typeface="Cambria Math" panose="02040503050406030204" pitchFamily="18" charset="0"/>
                <a:ea typeface="Cambria Math" panose="02040503050406030204" pitchFamily="18" charset="0"/>
              </a:rPr>
              <a:t>Saudi Arabia </a:t>
            </a:r>
            <a:r>
              <a:rPr kumimoji="1" lang="en-US" altLang="ja-JP" sz="3600" dirty="0">
                <a:solidFill>
                  <a:schemeClr val="tx1">
                    <a:lumMod val="85000"/>
                    <a:lumOff val="15000"/>
                  </a:schemeClr>
                </a:solidFill>
                <a:latin typeface="Cambria Math" panose="02040503050406030204" pitchFamily="18" charset="0"/>
                <a:ea typeface="Cambria Math" panose="02040503050406030204" pitchFamily="18" charset="0"/>
              </a:rPr>
              <a:t> and Japan is 15 </a:t>
            </a:r>
            <a:r>
              <a:rPr kumimoji="1" lang="en-US" altLang="ja-JP" sz="3600" dirty="0" err="1">
                <a:solidFill>
                  <a:schemeClr val="tx1">
                    <a:lumMod val="85000"/>
                    <a:lumOff val="15000"/>
                  </a:schemeClr>
                </a:solidFill>
                <a:latin typeface="Cambria Math" panose="02040503050406030204" pitchFamily="18" charset="0"/>
                <a:ea typeface="Cambria Math" panose="02040503050406030204" pitchFamily="18" charset="0"/>
              </a:rPr>
              <a:t>hrs</a:t>
            </a:r>
            <a:r>
              <a:rPr kumimoji="1" lang="en-US" altLang="ja-JP" sz="3600" dirty="0">
                <a:solidFill>
                  <a:schemeClr val="tx1">
                    <a:lumMod val="85000"/>
                    <a:lumOff val="15000"/>
                  </a:schemeClr>
                </a:solidFill>
                <a:latin typeface="Cambria Math" panose="02040503050406030204" pitchFamily="18" charset="0"/>
                <a:ea typeface="Cambria Math" panose="02040503050406030204" pitchFamily="18" charset="0"/>
              </a:rPr>
              <a:t> 46 mins by flight</a:t>
            </a:r>
          </a:p>
        </p:txBody>
      </p:sp>
      <p:cxnSp>
        <p:nvCxnSpPr>
          <p:cNvPr id="7" name="Straight Connector 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584BAC7-7B3E-A6AA-69A9-D122389A64F1}"/>
              </a:ext>
            </a:extLst>
          </p:cNvPr>
          <p:cNvSpPr txBox="1"/>
          <p:nvPr/>
        </p:nvSpPr>
        <p:spPr>
          <a:xfrm>
            <a:off x="143292" y="6116743"/>
            <a:ext cx="6177168" cy="369332"/>
          </a:xfrm>
          <a:prstGeom prst="rect">
            <a:avLst/>
          </a:prstGeom>
          <a:noFill/>
        </p:spPr>
        <p:txBody>
          <a:bodyPr wrap="square">
            <a:spAutoFit/>
          </a:bodyPr>
          <a:lstStyle/>
          <a:p>
            <a:r>
              <a:rPr lang="it-IT" dirty="0"/>
              <a:t>S.</a:t>
            </a:r>
            <a:endParaRPr lang="en-US" dirty="0"/>
          </a:p>
        </p:txBody>
      </p:sp>
    </p:spTree>
    <p:extLst>
      <p:ext uri="{BB962C8B-B14F-4D97-AF65-F5344CB8AC3E}">
        <p14:creationId xmlns:p14="http://schemas.microsoft.com/office/powerpoint/2010/main" val="2631877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2+ Thousand Date Fruit Types Royalty-Free Images, Stock Photos &amp; Pictures |  Shutterstock">
            <a:extLst>
              <a:ext uri="{FF2B5EF4-FFF2-40B4-BE49-F238E27FC236}">
                <a16:creationId xmlns:a16="http://schemas.microsoft.com/office/drawing/2014/main" id="{7B78C890-BFC0-F125-B882-FE362B4C3439}"/>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43467" y="1384300"/>
            <a:ext cx="10905066" cy="4089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9B8650-F670-D09C-B623-E310433C74DC}"/>
              </a:ext>
            </a:extLst>
          </p:cNvPr>
          <p:cNvSpPr txBox="1"/>
          <p:nvPr/>
        </p:nvSpPr>
        <p:spPr>
          <a:xfrm>
            <a:off x="972451" y="815499"/>
            <a:ext cx="10247097" cy="646331"/>
          </a:xfrm>
          <a:prstGeom prst="rect">
            <a:avLst/>
          </a:prstGeom>
          <a:noFill/>
        </p:spPr>
        <p:txBody>
          <a:bodyPr wrap="square">
            <a:spAutoFit/>
          </a:bodyPr>
          <a:lstStyle/>
          <a:p>
            <a:pPr algn="ctr"/>
            <a:r>
              <a:rPr lang="en-US" sz="3600" dirty="0">
                <a:latin typeface="Arial Black" panose="020B0A04020102020204" pitchFamily="34" charset="0"/>
              </a:rPr>
              <a:t>Different kinds of dates in Saudi Arabia</a:t>
            </a:r>
          </a:p>
        </p:txBody>
      </p:sp>
    </p:spTree>
    <p:extLst>
      <p:ext uri="{BB962C8B-B14F-4D97-AF65-F5344CB8AC3E}">
        <p14:creationId xmlns:p14="http://schemas.microsoft.com/office/powerpoint/2010/main" val="537125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ox of chocolates&#10;&#10;AI-generated content may be incorrect.">
            <a:extLst>
              <a:ext uri="{FF2B5EF4-FFF2-40B4-BE49-F238E27FC236}">
                <a16:creationId xmlns:a16="http://schemas.microsoft.com/office/drawing/2014/main" id="{3BC64622-847F-43E5-4468-01C3EFC04DE2}"/>
              </a:ext>
            </a:extLst>
          </p:cNvPr>
          <p:cNvPicPr>
            <a:picLocks noChangeAspect="1"/>
          </p:cNvPicPr>
          <p:nvPr/>
        </p:nvPicPr>
        <p:blipFill>
          <a:blip r:embed="rId2" cstate="screen">
            <a:extLst>
              <a:ext uri="{28A0092B-C50C-407E-A947-70E740481C1C}">
                <a14:useLocalDpi xmlns:a14="http://schemas.microsoft.com/office/drawing/2010/main"/>
              </a:ext>
            </a:extLst>
          </a:blip>
          <a:srcRect r="-3"/>
          <a:stretch>
            <a:fillRect/>
          </a:stretch>
        </p:blipFill>
        <p:spPr>
          <a:xfrm>
            <a:off x="5162052" y="3272588"/>
            <a:ext cx="6105382" cy="3585411"/>
          </a:xfrm>
          <a:prstGeom prst="rect">
            <a:avLst/>
          </a:prstGeom>
        </p:spPr>
      </p:pic>
      <p:pic>
        <p:nvPicPr>
          <p:cNvPr id="5" name="Picture 4" descr="A box of colorful candies&#10;&#10;AI-generated content may be incorrect.">
            <a:extLst>
              <a:ext uri="{FF2B5EF4-FFF2-40B4-BE49-F238E27FC236}">
                <a16:creationId xmlns:a16="http://schemas.microsoft.com/office/drawing/2014/main" id="{90F7BAB8-37CC-4CD0-CBD7-DB34839C5BA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Picture 5" descr="A box with different types of dates&#10;&#10;AI-generated content may be incorrect.">
            <a:extLst>
              <a:ext uri="{FF2B5EF4-FFF2-40B4-BE49-F238E27FC236}">
                <a16:creationId xmlns:a16="http://schemas.microsoft.com/office/drawing/2014/main" id="{7D8243DC-E35D-E785-7ED4-8C86C2DB34F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458302" y="-22547"/>
            <a:ext cx="3809132" cy="3139531"/>
          </a:xfrm>
          <a:prstGeom prst="rect">
            <a:avLst/>
          </a:prstGeom>
        </p:spPr>
      </p:pic>
      <p:pic>
        <p:nvPicPr>
          <p:cNvPr id="3" name="Picture 2" descr="A box of various nuts&#10;&#10;AI-generated content may be incorrect.">
            <a:extLst>
              <a:ext uri="{FF2B5EF4-FFF2-40B4-BE49-F238E27FC236}">
                <a16:creationId xmlns:a16="http://schemas.microsoft.com/office/drawing/2014/main" id="{91481842-6F77-87CF-FFB9-F0C16390213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 y="4065775"/>
            <a:ext cx="5001186" cy="2792224"/>
          </a:xfrm>
          <a:prstGeom prst="rect">
            <a:avLst/>
          </a:prstGeom>
        </p:spPr>
      </p:pic>
      <p:sp>
        <p:nvSpPr>
          <p:cNvPr id="1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834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4" name="Freeform: Shape 13">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95F236B-4AC9-2075-0761-244025D33D61}"/>
              </a:ext>
            </a:extLst>
          </p:cNvPr>
          <p:cNvSpPr>
            <a:spLocks noGrp="1"/>
          </p:cNvSpPr>
          <p:nvPr>
            <p:ph type="title"/>
          </p:nvPr>
        </p:nvSpPr>
        <p:spPr>
          <a:xfrm>
            <a:off x="938956" y="1376833"/>
            <a:ext cx="10558405" cy="3044335"/>
          </a:xfrm>
        </p:spPr>
        <p:txBody>
          <a:bodyPr vert="horz" lIns="91440" tIns="45720" rIns="91440" bIns="45720" rtlCol="0" anchor="b">
            <a:normAutofit/>
          </a:bodyPr>
          <a:lstStyle/>
          <a:p>
            <a:pPr algn="ctr"/>
            <a:r>
              <a:rPr kumimoji="1" lang="en-US" altLang="ja-JP" sz="11500" b="1" kern="1200" dirty="0">
                <a:solidFill>
                  <a:schemeClr val="bg1"/>
                </a:solidFill>
                <a:latin typeface="+mj-lt"/>
                <a:ea typeface="+mj-ea"/>
                <a:cs typeface="+mj-cs"/>
              </a:rPr>
              <a:t>Animals</a:t>
            </a:r>
          </a:p>
        </p:txBody>
      </p:sp>
    </p:spTree>
    <p:extLst>
      <p:ext uri="{BB962C8B-B14F-4D97-AF65-F5344CB8AC3E}">
        <p14:creationId xmlns:p14="http://schemas.microsoft.com/office/powerpoint/2010/main" val="1956053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31721-D5E5-DA42-C560-6BE0838EC9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9569" y="0"/>
            <a:ext cx="7872861" cy="6858000"/>
          </a:xfrm>
          <a:prstGeom prst="rect">
            <a:avLst/>
          </a:prstGeom>
        </p:spPr>
      </p:pic>
    </p:spTree>
    <p:extLst>
      <p:ext uri="{BB962C8B-B14F-4D97-AF65-F5344CB8AC3E}">
        <p14:creationId xmlns:p14="http://schemas.microsoft.com/office/powerpoint/2010/main" val="2549178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Labelled Parts of a Camel's Body in Multiple Languages">
            <a:extLst>
              <a:ext uri="{FF2B5EF4-FFF2-40B4-BE49-F238E27FC236}">
                <a16:creationId xmlns:a16="http://schemas.microsoft.com/office/drawing/2014/main" id="{32BD0E36-843A-CAB0-61E0-1581AB3E15A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06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descr="Camel Riding Adventures in Saudi Arabia | Webook.com">
            <a:extLst>
              <a:ext uri="{FF2B5EF4-FFF2-40B4-BE49-F238E27FC236}">
                <a16:creationId xmlns:a16="http://schemas.microsoft.com/office/drawing/2014/main" id="{1E6ABC3E-18A2-B6C9-8BA7-79364EA17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2" b="-2"/>
          <a:stretch>
            <a:fillRect/>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rabian Flights: Inside the lucrative world of Middle-Eastern falconry |  Gentleman's Journal | The Gentleman's Journal">
            <a:extLst>
              <a:ext uri="{FF2B5EF4-FFF2-40B4-BE49-F238E27FC236}">
                <a16:creationId xmlns:a16="http://schemas.microsoft.com/office/drawing/2014/main" id="{90E931A7-79B4-0B93-1446-11F8B28F1D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258" name="Rectangle 10257">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0" name="Rectangle 10259">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378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Containers of various colours are lined up">
            <a:extLst>
              <a:ext uri="{FF2B5EF4-FFF2-40B4-BE49-F238E27FC236}">
                <a16:creationId xmlns:a16="http://schemas.microsoft.com/office/drawing/2014/main" id="{EEC79B9D-3E31-4FD6-253E-604199C89EF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7619"/>
            <a:ext cx="12191979" cy="6887364"/>
          </a:xfrm>
          <a:prstGeom prst="rect">
            <a:avLst/>
          </a:prstGeom>
        </p:spPr>
      </p:pic>
      <p:sp>
        <p:nvSpPr>
          <p:cNvPr id="21" name="Rectangle 2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
            <a:ext cx="5566593" cy="688736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63442" y="855815"/>
            <a:ext cx="6887365" cy="5160474"/>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3" name="Rectangle 22">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7648"/>
            <a:ext cx="2079513" cy="6865647"/>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706777" y="3068761"/>
            <a:ext cx="4504659" cy="3789239"/>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5" name="Rectangle 24">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74557" y="-6485"/>
            <a:ext cx="3427160" cy="6879745"/>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64705" y="-1061856"/>
            <a:ext cx="3682024" cy="12211438"/>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7639"/>
            <a:ext cx="4879823" cy="6887373"/>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7B850-662E-935F-80B3-052ED57F66A3}"/>
              </a:ext>
            </a:extLst>
          </p:cNvPr>
          <p:cNvSpPr>
            <a:spLocks noGrp="1"/>
          </p:cNvSpPr>
          <p:nvPr>
            <p:ph type="title"/>
          </p:nvPr>
        </p:nvSpPr>
        <p:spPr>
          <a:xfrm>
            <a:off x="291576" y="3624226"/>
            <a:ext cx="8244332" cy="2839273"/>
          </a:xfrm>
        </p:spPr>
        <p:txBody>
          <a:bodyPr vert="horz" lIns="91440" tIns="45720" rIns="91440" bIns="45720" rtlCol="0" anchor="b">
            <a:normAutofit/>
          </a:bodyPr>
          <a:lstStyle/>
          <a:p>
            <a:r>
              <a:rPr kumimoji="1" lang="en-US" altLang="ja-JP" sz="6600" b="1" dirty="0">
                <a:solidFill>
                  <a:srgbClr val="FFFFFF"/>
                </a:solidFill>
              </a:rPr>
              <a:t>Saudi Arabia’s</a:t>
            </a:r>
            <a:br>
              <a:rPr kumimoji="1" lang="en-US" altLang="ja-JP" sz="6600" b="1" dirty="0">
                <a:solidFill>
                  <a:srgbClr val="FFFFFF"/>
                </a:solidFill>
              </a:rPr>
            </a:br>
            <a:r>
              <a:rPr kumimoji="1" lang="en-US" altLang="ja-JP" sz="6600" b="1" dirty="0">
                <a:solidFill>
                  <a:srgbClr val="FFFFFF"/>
                </a:solidFill>
              </a:rPr>
              <a:t> Exports</a:t>
            </a:r>
          </a:p>
        </p:txBody>
      </p:sp>
    </p:spTree>
    <p:extLst>
      <p:ext uri="{BB962C8B-B14F-4D97-AF65-F5344CB8AC3E}">
        <p14:creationId xmlns:p14="http://schemas.microsoft.com/office/powerpoint/2010/main" val="1288373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3A826B85-D58A-48FB-ABB8-881A5F8CC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1EBD2B-0A7F-5794-C1A4-44C12A4F94CC}"/>
              </a:ext>
            </a:extLst>
          </p:cNvPr>
          <p:cNvSpPr>
            <a:spLocks noGrp="1"/>
          </p:cNvSpPr>
          <p:nvPr>
            <p:ph type="title"/>
          </p:nvPr>
        </p:nvSpPr>
        <p:spPr>
          <a:xfrm>
            <a:off x="960120" y="5608637"/>
            <a:ext cx="10271760" cy="936626"/>
          </a:xfrm>
        </p:spPr>
        <p:txBody>
          <a:bodyPr>
            <a:normAutofit/>
          </a:bodyPr>
          <a:lstStyle/>
          <a:p>
            <a:pPr algn="ctr"/>
            <a:r>
              <a:rPr lang="en-GB" altLang="ja-JP" sz="4800" b="1" dirty="0">
                <a:solidFill>
                  <a:schemeClr val="tx1">
                    <a:lumMod val="75000"/>
                    <a:lumOff val="25000"/>
                  </a:schemeClr>
                </a:solidFill>
              </a:rPr>
              <a:t>Oil wells in Saudi Arabia</a:t>
            </a:r>
            <a:endParaRPr kumimoji="1" lang="ja-JP" altLang="en-US" sz="4800" b="1" dirty="0">
              <a:solidFill>
                <a:schemeClr val="tx1">
                  <a:lumMod val="75000"/>
                  <a:lumOff val="25000"/>
                </a:schemeClr>
              </a:solidFill>
            </a:endParaRPr>
          </a:p>
        </p:txBody>
      </p:sp>
      <p:sp>
        <p:nvSpPr>
          <p:cNvPr id="5129" name="Rounded Rectangle 5">
            <a:extLst>
              <a:ext uri="{FF2B5EF4-FFF2-40B4-BE49-F238E27FC236}">
                <a16:creationId xmlns:a16="http://schemas.microsoft.com/office/drawing/2014/main" id="{20B579A7-44A3-4863-B4F6-E1E3D667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90600"/>
            <a:ext cx="10271760" cy="43053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Saudi Arabia's Oil Industry Is Staging An Impressive Rebound | Energy Asia">
            <a:extLst>
              <a:ext uri="{FF2B5EF4-FFF2-40B4-BE49-F238E27FC236}">
                <a16:creationId xmlns:a16="http://schemas.microsoft.com/office/drawing/2014/main" id="{054B2B32-41AE-B26A-D488-CA151F7D3E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
          <a:stretch>
            <a:fillRect/>
          </a:stretch>
        </p:blipFill>
        <p:spPr bwMode="auto">
          <a:xfrm>
            <a:off x="1281684" y="1309878"/>
            <a:ext cx="9628632" cy="366674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949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Why OPEC's crude oil production cut is bad news for India - India Today">
            <a:extLst>
              <a:ext uri="{FF2B5EF4-FFF2-40B4-BE49-F238E27FC236}">
                <a16:creationId xmlns:a16="http://schemas.microsoft.com/office/drawing/2014/main" id="{A145E65E-488E-CE77-FDC3-59140088835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4" b="-3"/>
          <a:stretch>
            <a:fillRect/>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hat Is Crude Oil, and Why Is It Important to Investors?">
            <a:extLst>
              <a:ext uri="{FF2B5EF4-FFF2-40B4-BE49-F238E27FC236}">
                <a16:creationId xmlns:a16="http://schemas.microsoft.com/office/drawing/2014/main" id="{20F0C39B-04D5-C958-96D4-C3CADD704F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4" b="135"/>
          <a:stretch>
            <a:fillRect/>
          </a:stretch>
        </p:blipFill>
        <p:spPr bwMode="auto">
          <a:xfrm>
            <a:off x="4917948" y="643467"/>
            <a:ext cx="6532822" cy="556852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rude Oil Crush Continues As Short Oil ETFs Reap Benefits | ETF Trends">
            <a:extLst>
              <a:ext uri="{FF2B5EF4-FFF2-40B4-BE49-F238E27FC236}">
                <a16:creationId xmlns:a16="http://schemas.microsoft.com/office/drawing/2014/main" id="{5CC8EFC5-42B4-5AD4-4467-DFCDAD3670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276" y="3509432"/>
            <a:ext cx="4010830" cy="270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35893"/>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5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audi Arabia Oil Exports valued at $211.54 billion in 2023 - TradeImeX Blog  | Global Trade market information">
            <a:extLst>
              <a:ext uri="{FF2B5EF4-FFF2-40B4-BE49-F238E27FC236}">
                <a16:creationId xmlns:a16="http://schemas.microsoft.com/office/drawing/2014/main" id="{D9466A4F-6144-3ABF-7CF4-7E8AD429D005}"/>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Circle: Hollow 1">
            <a:extLst>
              <a:ext uri="{FF2B5EF4-FFF2-40B4-BE49-F238E27FC236}">
                <a16:creationId xmlns:a16="http://schemas.microsoft.com/office/drawing/2014/main" id="{63141349-401F-BDD8-DDC0-9CD493FE163C}"/>
              </a:ext>
            </a:extLst>
          </p:cNvPr>
          <p:cNvSpPr/>
          <p:nvPr/>
        </p:nvSpPr>
        <p:spPr>
          <a:xfrm>
            <a:off x="3860800" y="965200"/>
            <a:ext cx="3048000" cy="894080"/>
          </a:xfrm>
          <a:prstGeom prst="donut">
            <a:avLst>
              <a:gd name="adj" fmla="val 15924"/>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5544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67B56B-B25C-98BF-7B78-E8ACEE022B7B}"/>
              </a:ext>
            </a:extLst>
          </p:cNvPr>
          <p:cNvSpPr>
            <a:spLocks noGrp="1"/>
          </p:cNvSpPr>
          <p:nvPr>
            <p:ph type="title"/>
          </p:nvPr>
        </p:nvSpPr>
        <p:spPr>
          <a:xfrm>
            <a:off x="649341" y="1711814"/>
            <a:ext cx="3363859" cy="3058159"/>
          </a:xfrm>
          <a:noFill/>
        </p:spPr>
        <p:txBody>
          <a:bodyPr anchor="ctr">
            <a:normAutofit/>
          </a:bodyPr>
          <a:lstStyle/>
          <a:p>
            <a:pPr algn="ctr">
              <a:lnSpc>
                <a:spcPct val="100000"/>
              </a:lnSpc>
            </a:pPr>
            <a:r>
              <a:rPr lang="en-GB" altLang="ja-JP" dirty="0">
                <a:solidFill>
                  <a:srgbClr val="FFFFFF"/>
                </a:solidFill>
                <a:latin typeface="HGS創英角ﾎﾟｯﾌﾟ体" panose="040B0A00000000000000" pitchFamily="50" charset="-128"/>
                <a:ea typeface="HGS創英角ﾎﾟｯﾌﾟ体" panose="040B0A00000000000000" pitchFamily="50" charset="-128"/>
              </a:rPr>
              <a:t>Saudi Arabia </a:t>
            </a:r>
            <a:br>
              <a:rPr lang="en-GB" altLang="ja-JP" dirty="0">
                <a:solidFill>
                  <a:srgbClr val="FFFFFF"/>
                </a:solidFill>
                <a:latin typeface="HGS創英角ﾎﾟｯﾌﾟ体" panose="040B0A00000000000000" pitchFamily="50" charset="-128"/>
                <a:ea typeface="HGS創英角ﾎﾟｯﾌﾟ体" panose="040B0A00000000000000" pitchFamily="50" charset="-128"/>
              </a:rPr>
            </a:br>
            <a:r>
              <a:rPr kumimoji="1" lang="en-GB" altLang="ja-JP" dirty="0">
                <a:solidFill>
                  <a:srgbClr val="FFFFFF"/>
                </a:solidFill>
                <a:latin typeface="HGS創英角ﾎﾟｯﾌﾟ体" panose="040B0A00000000000000" pitchFamily="50" charset="-128"/>
                <a:ea typeface="HGS創英角ﾎﾟｯﾌﾟ体" panose="040B0A00000000000000" pitchFamily="50" charset="-128"/>
              </a:rPr>
              <a:t>Map &amp; Capital</a:t>
            </a:r>
            <a:endParaRPr kumimoji="1" lang="ja-JP" altLang="en-US" dirty="0">
              <a:solidFill>
                <a:srgbClr val="FFFFFF"/>
              </a:solidFill>
              <a:latin typeface="HGS創英角ﾎﾟｯﾌﾟ体" panose="040B0A00000000000000" pitchFamily="50" charset="-128"/>
              <a:ea typeface="HGS創英角ﾎﾟｯﾌﾟ体" panose="040B0A00000000000000" pitchFamily="50" charset="-128"/>
            </a:endParaRPr>
          </a:p>
        </p:txBody>
      </p:sp>
      <p:pic>
        <p:nvPicPr>
          <p:cNvPr id="3" name="Picture 2" descr="A map of the middle east&#10;&#10;AI-generated content may be incorrect.">
            <a:extLst>
              <a:ext uri="{FF2B5EF4-FFF2-40B4-BE49-F238E27FC236}">
                <a16:creationId xmlns:a16="http://schemas.microsoft.com/office/drawing/2014/main" id="{960349E0-99D2-F777-9C4F-BADEDB94ED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2673" y="643466"/>
            <a:ext cx="6749986" cy="5568739"/>
          </a:xfrm>
          <a:prstGeom prst="rect">
            <a:avLst/>
          </a:prstGeom>
        </p:spPr>
      </p:pic>
      <p:pic>
        <p:nvPicPr>
          <p:cNvPr id="4" name="Picture 3">
            <a:extLst>
              <a:ext uri="{FF2B5EF4-FFF2-40B4-BE49-F238E27FC236}">
                <a16:creationId xmlns:a16="http://schemas.microsoft.com/office/drawing/2014/main" id="{0600194D-AED8-DC5C-A842-42942C224E0C}"/>
              </a:ext>
            </a:extLst>
          </p:cNvPr>
          <p:cNvPicPr>
            <a:picLocks noChangeAspect="1"/>
          </p:cNvPicPr>
          <p:nvPr/>
        </p:nvPicPr>
        <p:blipFill>
          <a:blip r:embed="rId3"/>
          <a:stretch>
            <a:fillRect/>
          </a:stretch>
        </p:blipFill>
        <p:spPr>
          <a:xfrm>
            <a:off x="7724611" y="3275288"/>
            <a:ext cx="1428935" cy="595525"/>
          </a:xfrm>
          <a:prstGeom prst="rect">
            <a:avLst/>
          </a:prstGeom>
        </p:spPr>
      </p:pic>
      <p:cxnSp>
        <p:nvCxnSpPr>
          <p:cNvPr id="5" name="Straight Arrow Connector 4">
            <a:extLst>
              <a:ext uri="{FF2B5EF4-FFF2-40B4-BE49-F238E27FC236}">
                <a16:creationId xmlns:a16="http://schemas.microsoft.com/office/drawing/2014/main" id="{384AA492-E71D-89B6-3106-3729266A58F4}"/>
              </a:ext>
            </a:extLst>
          </p:cNvPr>
          <p:cNvCxnSpPr>
            <a:cxnSpLocks/>
          </p:cNvCxnSpPr>
          <p:nvPr/>
        </p:nvCxnSpPr>
        <p:spPr>
          <a:xfrm>
            <a:off x="4013200" y="1066800"/>
            <a:ext cx="3799840" cy="22084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233109-8A01-478C-2548-70898B769427}"/>
              </a:ext>
            </a:extLst>
          </p:cNvPr>
          <p:cNvSpPr txBox="1"/>
          <p:nvPr/>
        </p:nvSpPr>
        <p:spPr>
          <a:xfrm>
            <a:off x="431350" y="530651"/>
            <a:ext cx="3799840" cy="646331"/>
          </a:xfrm>
          <a:prstGeom prst="rect">
            <a:avLst/>
          </a:prstGeom>
          <a:noFill/>
        </p:spPr>
        <p:txBody>
          <a:bodyPr wrap="square" rtlCol="0">
            <a:spAutoFit/>
          </a:bodyPr>
          <a:lstStyle/>
          <a:p>
            <a:r>
              <a:rPr lang="en-GB" sz="3600" b="1" dirty="0"/>
              <a:t>Capital: Riyadh</a:t>
            </a:r>
          </a:p>
        </p:txBody>
      </p:sp>
    </p:spTree>
    <p:extLst>
      <p:ext uri="{BB962C8B-B14F-4D97-AF65-F5344CB8AC3E}">
        <p14:creationId xmlns:p14="http://schemas.microsoft.com/office/powerpoint/2010/main" val="3198682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Gold items and jewelry for sale in a shop within the Gold Soukh (Gold  Market) Riyadh, Saudi Arabia Stock Photo - Alamy">
            <a:extLst>
              <a:ext uri="{FF2B5EF4-FFF2-40B4-BE49-F238E27FC236}">
                <a16:creationId xmlns:a16="http://schemas.microsoft.com/office/drawing/2014/main" id="{190AC96A-529A-2DF3-2D1B-1723DD129A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amadan in Riyadh ......... Part II">
            <a:extLst>
              <a:ext uri="{FF2B5EF4-FFF2-40B4-BE49-F238E27FC236}">
                <a16:creationId xmlns:a16="http://schemas.microsoft.com/office/drawing/2014/main" id="{F7370BA3-D00B-D35E-2C80-6E30527938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a:fillRect/>
          </a:stretch>
        </p:blipFill>
        <p:spPr bwMode="auto">
          <a:xfrm>
            <a:off x="6096000" y="1"/>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635741-EF6D-FAE4-E38F-586CA6DCD15C}"/>
              </a:ext>
            </a:extLst>
          </p:cNvPr>
          <p:cNvSpPr>
            <a:spLocks noGrp="1"/>
          </p:cNvSpPr>
          <p:nvPr>
            <p:ph type="title"/>
          </p:nvPr>
        </p:nvSpPr>
        <p:spPr>
          <a:xfrm>
            <a:off x="2103121" y="4727173"/>
            <a:ext cx="7985759" cy="868823"/>
          </a:xfrm>
        </p:spPr>
        <p:txBody>
          <a:bodyPr vert="horz" lIns="91440" tIns="45720" rIns="91440" bIns="45720" rtlCol="0" anchor="ctr">
            <a:normAutofit fontScale="90000"/>
          </a:bodyPr>
          <a:lstStyle/>
          <a:p>
            <a:pPr algn="ctr"/>
            <a:r>
              <a:rPr kumimoji="1" lang="en-US" altLang="ja-JP" sz="6000" b="1" kern="1200" dirty="0">
                <a:solidFill>
                  <a:schemeClr val="tx1"/>
                </a:solidFill>
                <a:latin typeface="+mj-lt"/>
                <a:ea typeface="+mj-ea"/>
                <a:cs typeface="+mj-cs"/>
              </a:rPr>
              <a:t>Gold</a:t>
            </a:r>
          </a:p>
        </p:txBody>
      </p:sp>
      <p:sp>
        <p:nvSpPr>
          <p:cNvPr id="6157" name="Rectangle: Rounded Corners 615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819636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C653A-4163-5FB1-521D-F1586C102513}"/>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ctr"/>
            <a:r>
              <a:rPr kumimoji="1" lang="en-US" altLang="ja-JP" sz="8000" b="1" dirty="0"/>
              <a:t>Gold mines</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in a cave&#10;&#10;AI-generated content may be incorrect.">
            <a:extLst>
              <a:ext uri="{FF2B5EF4-FFF2-40B4-BE49-F238E27FC236}">
                <a16:creationId xmlns:a16="http://schemas.microsoft.com/office/drawing/2014/main" id="{ED98DFB2-1F81-7AA3-0769-EBEA00E17D6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909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64712-76B2-A94D-7764-6B33B8C61C8C}"/>
              </a:ext>
            </a:extLst>
          </p:cNvPr>
          <p:cNvSpPr>
            <a:spLocks noGrp="1"/>
          </p:cNvSpPr>
          <p:nvPr>
            <p:ph type="title"/>
          </p:nvPr>
        </p:nvSpPr>
        <p:spPr>
          <a:xfrm>
            <a:off x="640080" y="4419600"/>
            <a:ext cx="10908792" cy="1203960"/>
          </a:xfrm>
        </p:spPr>
        <p:txBody>
          <a:bodyPr vert="horz" lIns="91440" tIns="45720" rIns="91440" bIns="45720" rtlCol="0" anchor="ctr">
            <a:noAutofit/>
          </a:bodyPr>
          <a:lstStyle/>
          <a:p>
            <a:pPr algn="ctr"/>
            <a:r>
              <a:rPr kumimoji="1" lang="en-US" altLang="ja-JP" b="1" kern="1200" dirty="0">
                <a:solidFill>
                  <a:schemeClr val="tx1"/>
                </a:solidFill>
                <a:latin typeface="+mj-lt"/>
                <a:ea typeface="+mj-ea"/>
                <a:cs typeface="+mj-cs"/>
              </a:rPr>
              <a:t>Football is the National Sport in Saudi Arabia </a:t>
            </a:r>
          </a:p>
        </p:txBody>
      </p:sp>
      <p:pic>
        <p:nvPicPr>
          <p:cNvPr id="3" name="Picture 2" descr="A person in green robe running with a football ball&#10;&#10;AI-generated content may be incorrect.">
            <a:extLst>
              <a:ext uri="{FF2B5EF4-FFF2-40B4-BE49-F238E27FC236}">
                <a16:creationId xmlns:a16="http://schemas.microsoft.com/office/drawing/2014/main" id="{EA2B4F32-2B0D-4E9F-C537-2C778ECD401E}"/>
              </a:ext>
            </a:extLst>
          </p:cNvPr>
          <p:cNvPicPr>
            <a:picLocks noChangeAspect="1"/>
          </p:cNvPicPr>
          <p:nvPr/>
        </p:nvPicPr>
        <p:blipFill>
          <a:blip r:embed="rId2" cstate="screen">
            <a:extLst>
              <a:ext uri="{28A0092B-C50C-407E-A947-70E740481C1C}">
                <a14:useLocalDpi xmlns:a14="http://schemas.microsoft.com/office/drawing/2010/main"/>
              </a:ext>
            </a:extLst>
          </a:blip>
          <a:srcRect r="-2" b="-2"/>
          <a:stretch>
            <a:fillRect/>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4" name="Picture 3" descr="A group of people posing for a photo&#10;&#10;AI-generated content may be incorrect.">
            <a:extLst>
              <a:ext uri="{FF2B5EF4-FFF2-40B4-BE49-F238E27FC236}">
                <a16:creationId xmlns:a16="http://schemas.microsoft.com/office/drawing/2014/main" id="{38E27BED-3A27-6BC6-08A5-D13FAD007BF7}"/>
              </a:ext>
            </a:extLst>
          </p:cNvPr>
          <p:cNvPicPr>
            <a:picLocks noChangeAspect="1"/>
          </p:cNvPicPr>
          <p:nvPr/>
        </p:nvPicPr>
        <p:blipFill>
          <a:blip r:embed="rId3" cstate="screen">
            <a:extLst>
              <a:ext uri="{28A0092B-C50C-407E-A947-70E740481C1C}">
                <a14:useLocalDpi xmlns:a14="http://schemas.microsoft.com/office/drawing/2010/main"/>
              </a:ext>
            </a:extLst>
          </a:blip>
          <a:srcRect b="-2"/>
          <a:stretch>
            <a:fillRect/>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1"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15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23CF3-285B-A6AF-368F-27734533AA5C}"/>
              </a:ext>
            </a:extLst>
          </p:cNvPr>
          <p:cNvSpPr>
            <a:spLocks noGrp="1"/>
          </p:cNvSpPr>
          <p:nvPr>
            <p:ph type="title"/>
          </p:nvPr>
        </p:nvSpPr>
        <p:spPr>
          <a:xfrm>
            <a:off x="103598" y="0"/>
            <a:ext cx="5208104" cy="3942080"/>
          </a:xfrm>
        </p:spPr>
        <p:txBody>
          <a:bodyPr vert="horz" lIns="91440" tIns="45720" rIns="91440" bIns="45720" rtlCol="0" anchor="b">
            <a:normAutofit fontScale="90000"/>
          </a:bodyPr>
          <a:lstStyle/>
          <a:p>
            <a:pPr algn="ctr">
              <a:lnSpc>
                <a:spcPct val="100000"/>
              </a:lnSpc>
            </a:pPr>
            <a:r>
              <a:rPr kumimoji="1" lang="en-GB" altLang="ja-JP" sz="5400" dirty="0"/>
              <a:t>Cristiano Ronaldo plays for the </a:t>
            </a:r>
            <a:br>
              <a:rPr kumimoji="1" lang="en-GB" altLang="ja-JP" sz="5400" dirty="0"/>
            </a:br>
            <a:r>
              <a:rPr kumimoji="1" lang="en-GB" altLang="ja-JP" sz="5400" dirty="0"/>
              <a:t>Al-Nassr Saudi football team</a:t>
            </a:r>
            <a:endParaRPr kumimoji="1" lang="en-US" altLang="ja-JP" sz="5400" dirty="0"/>
          </a:p>
        </p:txBody>
      </p:sp>
      <p:sp>
        <p:nvSpPr>
          <p:cNvPr id="205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ristiano Ronaldo joins Saudi Arabian club Al Nassr until 2025 - The Japan  Times">
            <a:extLst>
              <a:ext uri="{FF2B5EF4-FFF2-40B4-BE49-F238E27FC236}">
                <a16:creationId xmlns:a16="http://schemas.microsoft.com/office/drawing/2014/main" id="{28B138FC-2546-59B3-18FE-9160616CD8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502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9D9E1-41C4-01EE-CB78-F07B2BA6DA8D}"/>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altLang="ja-JP" sz="5400" kern="1200">
                <a:solidFill>
                  <a:schemeClr val="tx1"/>
                </a:solidFill>
                <a:latin typeface="+mj-lt"/>
                <a:ea typeface="+mj-ea"/>
                <a:cs typeface="+mj-cs"/>
              </a:rPr>
              <a:t>FIFA 2034 in Saudi Arabia</a:t>
            </a:r>
            <a:endParaRPr kumimoji="1" lang="en-US" altLang="ja-JP" sz="5400" kern="1200">
              <a:solidFill>
                <a:schemeClr val="tx1"/>
              </a:solidFill>
              <a:latin typeface="+mj-lt"/>
              <a:ea typeface="+mj-ea"/>
              <a:cs typeface="+mj-cs"/>
            </a:endParaRPr>
          </a:p>
        </p:txBody>
      </p:sp>
      <p:grpSp>
        <p:nvGrpSpPr>
          <p:cNvPr id="2059" name="Group 205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60" name="Rectangle 205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4" name="Rectangle 206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osts of the next 3 FIFA World Cups! 2026: USA, Canada, Mexico 2030: Spain,  Portugal, Morocco Argentina, Uruguay, Paraguay 2034: Kingdom of Saudia  Arabia Choose your favourite World Cup will be❓👇">
            <a:extLst>
              <a:ext uri="{FF2B5EF4-FFF2-40B4-BE49-F238E27FC236}">
                <a16:creationId xmlns:a16="http://schemas.microsoft.com/office/drawing/2014/main" id="{9A0FC126-7E9C-E450-A494-6BEBEDAE7A1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473445" y="666728"/>
            <a:ext cx="4434095"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21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Cooking On A Steel Pot">
            <a:extLst>
              <a:ext uri="{FF2B5EF4-FFF2-40B4-BE49-F238E27FC236}">
                <a16:creationId xmlns:a16="http://schemas.microsoft.com/office/drawing/2014/main" id="{AF3EF9AE-6909-4BAB-F32D-9C8A40DEE83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659EED-98C3-EBAC-3D3E-62CBF0F1C08F}"/>
              </a:ext>
            </a:extLst>
          </p:cNvPr>
          <p:cNvSpPr>
            <a:spLocks noGrp="1"/>
          </p:cNvSpPr>
          <p:nvPr>
            <p:ph type="ctrTitle"/>
          </p:nvPr>
        </p:nvSpPr>
        <p:spPr>
          <a:xfrm>
            <a:off x="1097280" y="325550"/>
            <a:ext cx="10058400" cy="2895170"/>
          </a:xfrm>
          <a:effectLst>
            <a:outerShdw blurRad="50800" dist="38100" dir="2700000" algn="tl" rotWithShape="0">
              <a:prstClr val="black">
                <a:alpha val="40000"/>
              </a:prstClr>
            </a:outerShdw>
          </a:effectLst>
        </p:spPr>
        <p:txBody>
          <a:bodyPr>
            <a:normAutofit/>
          </a:bodyPr>
          <a:lstStyle/>
          <a:p>
            <a:r>
              <a:rPr kumimoji="1" lang="en-GB" altLang="ja-JP" sz="6600" dirty="0">
                <a:solidFill>
                  <a:srgbClr val="FFFFFF"/>
                </a:solidFill>
              </a:rPr>
              <a:t>Tomorrow’s Cooking</a:t>
            </a:r>
            <a:endParaRPr kumimoji="1" lang="ja-JP" altLang="en-US" sz="6600" dirty="0">
              <a:solidFill>
                <a:srgbClr val="FFFFFF"/>
              </a:solidFill>
            </a:endParaRPr>
          </a:p>
        </p:txBody>
      </p:sp>
      <p:sp>
        <p:nvSpPr>
          <p:cNvPr id="3" name="Subtitle 2">
            <a:extLst>
              <a:ext uri="{FF2B5EF4-FFF2-40B4-BE49-F238E27FC236}">
                <a16:creationId xmlns:a16="http://schemas.microsoft.com/office/drawing/2014/main" id="{0F0F8419-8AA1-17A2-5B36-BA9AF21621A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kumimoji="1" lang="en-GB" altLang="ja-JP" sz="4400" dirty="0">
                <a:solidFill>
                  <a:srgbClr val="FFFFFF"/>
                </a:solidFill>
              </a:rPr>
              <a:t>Hummus and Pita Bread</a:t>
            </a:r>
            <a:endParaRPr kumimoji="1" lang="ja-JP" altLang="en-US" sz="4400" dirty="0">
              <a:solidFill>
                <a:srgbClr val="FFFFFF"/>
              </a:solidFill>
            </a:endParaRPr>
          </a:p>
        </p:txBody>
      </p:sp>
    </p:spTree>
    <p:extLst>
      <p:ext uri="{BB962C8B-B14F-4D97-AF65-F5344CB8AC3E}">
        <p14:creationId xmlns:p14="http://schemas.microsoft.com/office/powerpoint/2010/main" val="261443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AFBA0-F8C6-DA9A-6E95-47D5C458833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755624" y="-34166"/>
            <a:ext cx="6680752" cy="6858000"/>
          </a:xfrm>
          <a:prstGeom prst="rect">
            <a:avLst/>
          </a:prstGeom>
        </p:spPr>
      </p:pic>
    </p:spTree>
    <p:extLst>
      <p:ext uri="{BB962C8B-B14F-4D97-AF65-F5344CB8AC3E}">
        <p14:creationId xmlns:p14="http://schemas.microsoft.com/office/powerpoint/2010/main" val="2690626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memade pita. Recipe baking bread salt cake, instructions step cooking  tasty dough on yeast, healthy lunch, bake bakery food, greek meal in dish,  cartoon vector illustration. Pita recipe homemade Stock Vector Image">
            <a:extLst>
              <a:ext uri="{FF2B5EF4-FFF2-40B4-BE49-F238E27FC236}">
                <a16:creationId xmlns:a16="http://schemas.microsoft.com/office/drawing/2014/main" id="{58D5DD28-F182-DCC9-E2C5-D9709288061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1" y="-1"/>
            <a:ext cx="12192001" cy="671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94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Shape 205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Isosceles Triangle 206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ank you – an Arabic word">
            <a:extLst>
              <a:ext uri="{FF2B5EF4-FFF2-40B4-BE49-F238E27FC236}">
                <a16:creationId xmlns:a16="http://schemas.microsoft.com/office/drawing/2014/main" id="{C9DC29E9-21C2-6CB8-97B8-C6272EB0F12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2393491" y="643467"/>
            <a:ext cx="7405018"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67" name="Isosceles Triangle 206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908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036B7-CD12-F441-C790-1F38D826BD8D}"/>
              </a:ext>
            </a:extLst>
          </p:cNvPr>
          <p:cNvSpPr>
            <a:spLocks noGrp="1"/>
          </p:cNvSpPr>
          <p:nvPr>
            <p:ph type="title"/>
          </p:nvPr>
        </p:nvSpPr>
        <p:spPr>
          <a:xfrm>
            <a:off x="793662" y="386930"/>
            <a:ext cx="10066122" cy="1298448"/>
          </a:xfrm>
        </p:spPr>
        <p:txBody>
          <a:bodyPr anchor="b">
            <a:normAutofit/>
          </a:bodyPr>
          <a:lstStyle/>
          <a:p>
            <a:r>
              <a:rPr lang="en-US" altLang="ja-JP" sz="4800" dirty="0">
                <a:latin typeface="HGS創英角ﾎﾟｯﾌﾟ体" panose="040B0A00000000000000" pitchFamily="50" charset="-128"/>
                <a:ea typeface="HGS創英角ﾎﾟｯﾌﾟ体" panose="040B0A00000000000000" pitchFamily="50" charset="-128"/>
              </a:rPr>
              <a:t>The Flag</a:t>
            </a:r>
            <a:endParaRPr kumimoji="1" lang="ja-JP" altLang="en-US" sz="4800" dirty="0">
              <a:latin typeface="HGS創英角ﾎﾟｯﾌﾟ体" panose="040B0A00000000000000" pitchFamily="50" charset="-128"/>
              <a:ea typeface="HGS創英角ﾎﾟｯﾌﾟ体" panose="040B0A00000000000000" pitchFamily="50" charset="-128"/>
            </a:endParaRPr>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F23652-F949-2E07-88E2-9D8E68ECEBAF}"/>
              </a:ext>
            </a:extLst>
          </p:cNvPr>
          <p:cNvSpPr>
            <a:spLocks noGrp="1"/>
          </p:cNvSpPr>
          <p:nvPr>
            <p:ph idx="1"/>
          </p:nvPr>
        </p:nvSpPr>
        <p:spPr>
          <a:xfrm>
            <a:off x="81280" y="2286000"/>
            <a:ext cx="5508699" cy="4185070"/>
          </a:xfrm>
        </p:spPr>
        <p:txBody>
          <a:bodyPr anchor="ctr">
            <a:normAutofit/>
          </a:bodyPr>
          <a:lstStyle/>
          <a:p>
            <a:pPr>
              <a:lnSpc>
                <a:spcPct val="100000"/>
              </a:lnSpc>
            </a:pPr>
            <a:r>
              <a:rPr kumimoji="1" lang="en-GB" altLang="ja-JP" sz="3200" dirty="0">
                <a:latin typeface="Cambria Math" panose="02040503050406030204" pitchFamily="18" charset="0"/>
                <a:ea typeface="Cambria Math" panose="02040503050406030204" pitchFamily="18" charset="0"/>
              </a:rPr>
              <a:t>Green- Growth &amp; Fertile soil</a:t>
            </a:r>
          </a:p>
          <a:p>
            <a:pPr>
              <a:lnSpc>
                <a:spcPct val="100000"/>
              </a:lnSpc>
            </a:pPr>
            <a:r>
              <a:rPr lang="en-GB" altLang="ja-JP" sz="3200" dirty="0">
                <a:latin typeface="Cambria Math" panose="02040503050406030204" pitchFamily="18" charset="0"/>
                <a:ea typeface="Cambria Math" panose="02040503050406030204" pitchFamily="18" charset="0"/>
              </a:rPr>
              <a:t>White- Peace &amp; Purity</a:t>
            </a:r>
          </a:p>
          <a:p>
            <a:pPr>
              <a:lnSpc>
                <a:spcPct val="100000"/>
              </a:lnSpc>
            </a:pPr>
            <a:r>
              <a:rPr lang="en-GB" altLang="ja-JP" sz="3200" dirty="0">
                <a:latin typeface="Cambria Math" panose="02040503050406030204" pitchFamily="18" charset="0"/>
                <a:ea typeface="Cambria Math" panose="02040503050406030204" pitchFamily="18" charset="0"/>
              </a:rPr>
              <a:t>Sword- Justice &amp; Security</a:t>
            </a:r>
          </a:p>
        </p:txBody>
      </p:sp>
      <p:pic>
        <p:nvPicPr>
          <p:cNvPr id="7" name="Picture 6" descr="A close-up of a flag&#10;&#10;AI-generated content may be incorrect.">
            <a:extLst>
              <a:ext uri="{FF2B5EF4-FFF2-40B4-BE49-F238E27FC236}">
                <a16:creationId xmlns:a16="http://schemas.microsoft.com/office/drawing/2014/main" id="{64AB1332-E489-CA59-1F83-8C13B7AFDCDC}"/>
              </a:ext>
            </a:extLst>
          </p:cNvPr>
          <p:cNvPicPr>
            <a:picLocks noChangeAspect="1"/>
          </p:cNvPicPr>
          <p:nvPr/>
        </p:nvPicPr>
        <p:blipFill>
          <a:blip r:embed="rId2"/>
          <a:stretch>
            <a:fillRect/>
          </a:stretch>
        </p:blipFill>
        <p:spPr>
          <a:xfrm>
            <a:off x="5911532" y="2286000"/>
            <a:ext cx="5150277" cy="4013200"/>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7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lantation of palm trees&#10;&#10;AI-generated content may be incorrect.">
            <a:extLst>
              <a:ext uri="{FF2B5EF4-FFF2-40B4-BE49-F238E27FC236}">
                <a16:creationId xmlns:a16="http://schemas.microsoft.com/office/drawing/2014/main" id="{B15A084C-E6B0-EF50-A8B9-EDDE3C81B91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11" name="Freeform: Shape 1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plant&#10;&#10;AI-generated content may be incorrect.">
            <a:extLst>
              <a:ext uri="{FF2B5EF4-FFF2-40B4-BE49-F238E27FC236}">
                <a16:creationId xmlns:a16="http://schemas.microsoft.com/office/drawing/2014/main" id="{21F16731-0C43-5E71-7264-D174BB37B2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AutoShape 4" descr="Premium Organic Dates - European Standards Certified — ALDKA">
            <a:extLst>
              <a:ext uri="{FF2B5EF4-FFF2-40B4-BE49-F238E27FC236}">
                <a16:creationId xmlns:a16="http://schemas.microsoft.com/office/drawing/2014/main" id="{40915992-09A9-0A46-F881-9931B4825E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Title 1">
            <a:extLst>
              <a:ext uri="{FF2B5EF4-FFF2-40B4-BE49-F238E27FC236}">
                <a16:creationId xmlns:a16="http://schemas.microsoft.com/office/drawing/2014/main" id="{39F0B71A-0106-F1CF-18E3-AC2554ED2E5A}"/>
              </a:ext>
            </a:extLst>
          </p:cNvPr>
          <p:cNvSpPr txBox="1">
            <a:spLocks/>
          </p:cNvSpPr>
          <p:nvPr/>
        </p:nvSpPr>
        <p:spPr>
          <a:xfrm>
            <a:off x="-426720" y="0"/>
            <a:ext cx="3413762" cy="2192656"/>
          </a:xfrm>
          <a:prstGeom prst="rect">
            <a:avLst/>
          </a:prstGeom>
        </p:spPr>
        <p:txBody>
          <a:bodyPr>
            <a:normAutofit fontScale="6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20000"/>
              </a:lnSpc>
            </a:pPr>
            <a:r>
              <a:rPr lang="en-GB" altLang="ja-JP" sz="5400" dirty="0">
                <a:solidFill>
                  <a:schemeClr val="bg1"/>
                </a:solidFill>
                <a:latin typeface="Cambria Math" panose="02040503050406030204" pitchFamily="18" charset="0"/>
                <a:ea typeface="Cambria Math" panose="02040503050406030204" pitchFamily="18" charset="0"/>
              </a:rPr>
              <a:t>Growth &amp; </a:t>
            </a:r>
          </a:p>
          <a:p>
            <a:pPr algn="ctr">
              <a:lnSpc>
                <a:spcPct val="120000"/>
              </a:lnSpc>
            </a:pPr>
            <a:r>
              <a:rPr lang="en-GB" altLang="ja-JP" sz="5400" dirty="0">
                <a:solidFill>
                  <a:schemeClr val="bg1"/>
                </a:solidFill>
                <a:latin typeface="Cambria Math" panose="02040503050406030204" pitchFamily="18" charset="0"/>
                <a:ea typeface="Cambria Math" panose="02040503050406030204" pitchFamily="18" charset="0"/>
              </a:rPr>
              <a:t>Fertile soil </a:t>
            </a:r>
          </a:p>
          <a:p>
            <a:pPr algn="ctr">
              <a:lnSpc>
                <a:spcPct val="120000"/>
              </a:lnSpc>
            </a:pPr>
            <a:r>
              <a:rPr lang="en-GB" altLang="ja-JP" sz="5400" dirty="0">
                <a:solidFill>
                  <a:schemeClr val="bg1"/>
                </a:solidFill>
                <a:latin typeface="Cambria Math" panose="02040503050406030204" pitchFamily="18" charset="0"/>
                <a:ea typeface="Cambria Math" panose="02040503050406030204" pitchFamily="18" charset="0"/>
              </a:rPr>
              <a:t>=</a:t>
            </a:r>
          </a:p>
          <a:p>
            <a:pPr algn="ctr">
              <a:lnSpc>
                <a:spcPct val="120000"/>
              </a:lnSpc>
            </a:pPr>
            <a:r>
              <a:rPr lang="en-GB" altLang="ja-JP" sz="5400" dirty="0">
                <a:solidFill>
                  <a:schemeClr val="bg1"/>
                </a:solidFill>
                <a:latin typeface="Cambria Math" panose="02040503050406030204" pitchFamily="18" charset="0"/>
                <a:ea typeface="Cambria Math" panose="02040503050406030204" pitchFamily="18" charset="0"/>
              </a:rPr>
              <a:t> </a:t>
            </a:r>
            <a:r>
              <a:rPr lang="en-GB" sz="5400" i="1" dirty="0">
                <a:solidFill>
                  <a:schemeClr val="bg1"/>
                </a:solidFill>
                <a:latin typeface="Bahnschrift" panose="020B0502040204020203" pitchFamily="34" charset="0"/>
              </a:rPr>
              <a:t>Date Farm</a:t>
            </a:r>
          </a:p>
        </p:txBody>
      </p:sp>
    </p:spTree>
    <p:extLst>
      <p:ext uri="{BB962C8B-B14F-4D97-AF65-F5344CB8AC3E}">
        <p14:creationId xmlns:p14="http://schemas.microsoft.com/office/powerpoint/2010/main" val="330193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80177-A4D2-1391-24CA-B3FDF820DA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59840" y="0"/>
            <a:ext cx="9672319" cy="6858000"/>
          </a:xfrm>
          <a:prstGeom prst="rect">
            <a:avLst/>
          </a:prstGeom>
        </p:spPr>
      </p:pic>
      <p:pic>
        <p:nvPicPr>
          <p:cNvPr id="3" name="Picture 2">
            <a:extLst>
              <a:ext uri="{FF2B5EF4-FFF2-40B4-BE49-F238E27FC236}">
                <a16:creationId xmlns:a16="http://schemas.microsoft.com/office/drawing/2014/main" id="{9C426B7A-82E3-17ED-B4F9-CC12E10A85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6870" y="97790"/>
            <a:ext cx="1659890" cy="1659890"/>
          </a:xfrm>
          <a:prstGeom prst="rect">
            <a:avLst/>
          </a:prstGeom>
        </p:spPr>
      </p:pic>
    </p:spTree>
    <p:extLst>
      <p:ext uri="{BB962C8B-B14F-4D97-AF65-F5344CB8AC3E}">
        <p14:creationId xmlns:p14="http://schemas.microsoft.com/office/powerpoint/2010/main" val="236625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AD92A-63A6-7621-8E38-1CBC535082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790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Moonlight Magic of Arabian Nights : Story Book for Kids : English Short  Stories for Children : Read Aloud to Infants Toddlers [Paperback] Om Books  Editorial Team | Crossword.in">
            <a:extLst>
              <a:ext uri="{FF2B5EF4-FFF2-40B4-BE49-F238E27FC236}">
                <a16:creationId xmlns:a16="http://schemas.microsoft.com/office/drawing/2014/main" id="{60D116BE-4ABA-C549-FC80-E39C29D5DC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43467" y="715325"/>
            <a:ext cx="5291666" cy="542734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Jasmine | Disney Princess">
            <a:extLst>
              <a:ext uri="{FF2B5EF4-FFF2-40B4-BE49-F238E27FC236}">
                <a16:creationId xmlns:a16="http://schemas.microsoft.com/office/drawing/2014/main" id="{2AC30685-7008-687C-4E42-608CB50055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256866" y="3179341"/>
            <a:ext cx="5291667" cy="2963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0204D-40D0-D51B-2659-6E36240B3E2E}"/>
              </a:ext>
            </a:extLst>
          </p:cNvPr>
          <p:cNvSpPr txBox="1"/>
          <p:nvPr/>
        </p:nvSpPr>
        <p:spPr>
          <a:xfrm>
            <a:off x="6551507" y="877884"/>
            <a:ext cx="4707720" cy="1323439"/>
          </a:xfrm>
          <a:prstGeom prst="rect">
            <a:avLst/>
          </a:prstGeom>
          <a:noFill/>
        </p:spPr>
        <p:txBody>
          <a:bodyPr wrap="square">
            <a:spAutoFit/>
          </a:bodyPr>
          <a:lstStyle/>
          <a:p>
            <a:pPr algn="ctr"/>
            <a:r>
              <a:rPr lang="it-IT" sz="4000" dirty="0">
                <a:latin typeface="Arial Black" panose="020B0A04020102020204" pitchFamily="34" charset="0"/>
              </a:rPr>
              <a:t>Arab Inspired Popular Stories</a:t>
            </a:r>
            <a:endParaRPr lang="en-US" sz="4000" dirty="0">
              <a:latin typeface="Arial Black" panose="020B0A04020102020204" pitchFamily="34" charset="0"/>
            </a:endParaRPr>
          </a:p>
        </p:txBody>
      </p:sp>
    </p:spTree>
    <p:extLst>
      <p:ext uri="{BB962C8B-B14F-4D97-AF65-F5344CB8AC3E}">
        <p14:creationId xmlns:p14="http://schemas.microsoft.com/office/powerpoint/2010/main" val="2956807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TotalTime>
  <Words>228</Words>
  <Application>Microsoft Office PowerPoint</Application>
  <PresentationFormat>Widescreen</PresentationFormat>
  <Paragraphs>52</Paragraphs>
  <Slides>48</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HGS創英角ﾎﾟｯﾌﾟ体</vt:lpstr>
      <vt:lpstr>游ゴシック</vt:lpstr>
      <vt:lpstr>游ゴシック Light</vt:lpstr>
      <vt:lpstr>Arial</vt:lpstr>
      <vt:lpstr>Arial Black</vt:lpstr>
      <vt:lpstr>Avenir Next LT Pro</vt:lpstr>
      <vt:lpstr>Bahnschrift</vt:lpstr>
      <vt:lpstr>Calibri</vt:lpstr>
      <vt:lpstr>Cambria Math</vt:lpstr>
      <vt:lpstr>Cascadia Code</vt:lpstr>
      <vt:lpstr>Office Theme</vt:lpstr>
      <vt:lpstr>PowerPoint Presentation</vt:lpstr>
      <vt:lpstr>Saudi Arabia in World Map</vt:lpstr>
      <vt:lpstr>Distance between Saudi Arabia  and Japan is 15 hrs 46 mins by flight</vt:lpstr>
      <vt:lpstr>Saudi Arabia  Map &amp; Capital</vt:lpstr>
      <vt:lpstr>The Flag</vt:lpstr>
      <vt:lpstr>PowerPoint Presentation</vt:lpstr>
      <vt:lpstr>PowerPoint Presentation</vt:lpstr>
      <vt:lpstr>PowerPoint Presentation</vt:lpstr>
      <vt:lpstr>PowerPoint Presentation</vt:lpstr>
      <vt:lpstr>The National language of Saudi Arabia is Arabic</vt:lpstr>
      <vt:lpstr>PowerPoint Presentation</vt:lpstr>
      <vt:lpstr>PowerPoint Presentation</vt:lpstr>
      <vt:lpstr>PowerPoint Presentation</vt:lpstr>
      <vt:lpstr>PowerPoint Presentation</vt:lpstr>
      <vt:lpstr>Houses in Saudi Arabia</vt:lpstr>
      <vt:lpstr>Famous Places to Visit</vt:lpstr>
      <vt:lpstr>PowerPoint Presentation</vt:lpstr>
      <vt:lpstr>Mecca</vt:lpstr>
      <vt:lpstr>19,300,000 (19.3 million) pilgrims annually</vt:lpstr>
      <vt:lpstr>Medinah</vt:lpstr>
      <vt:lpstr>Hegra</vt:lpstr>
      <vt:lpstr>Maraya</vt:lpstr>
      <vt:lpstr>PowerPoint Presentation</vt:lpstr>
      <vt:lpstr>PowerPoint Presentation</vt:lpstr>
      <vt:lpstr>Food</vt:lpstr>
      <vt:lpstr>PowerPoint Presentation</vt:lpstr>
      <vt:lpstr>PowerPoint Presentation</vt:lpstr>
      <vt:lpstr>PowerPoint Presentation</vt:lpstr>
      <vt:lpstr>PowerPoint Presentation</vt:lpstr>
      <vt:lpstr>PowerPoint Presentation</vt:lpstr>
      <vt:lpstr>PowerPoint Presentation</vt:lpstr>
      <vt:lpstr>Animals</vt:lpstr>
      <vt:lpstr>PowerPoint Presentation</vt:lpstr>
      <vt:lpstr>PowerPoint Presentation</vt:lpstr>
      <vt:lpstr>PowerPoint Presentation</vt:lpstr>
      <vt:lpstr>Saudi Arabia’s  Exports</vt:lpstr>
      <vt:lpstr>Oil wells in Saudi Arabia</vt:lpstr>
      <vt:lpstr>PowerPoint Presentation</vt:lpstr>
      <vt:lpstr>PowerPoint Presentation</vt:lpstr>
      <vt:lpstr>Gold</vt:lpstr>
      <vt:lpstr>Gold mines</vt:lpstr>
      <vt:lpstr>Football is the National Sport in Saudi Arabia </vt:lpstr>
      <vt:lpstr>Cristiano Ronaldo plays for the  Al-Nassr Saudi football team</vt:lpstr>
      <vt:lpstr>FIFA 2034 in Saudi Arabia</vt:lpstr>
      <vt:lpstr>Tomorrow’s Cooking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Kadhija Mohamed</dc:creator>
  <cp:lastModifiedBy>Fathima Mohamed</cp:lastModifiedBy>
  <cp:revision>5</cp:revision>
  <dcterms:created xsi:type="dcterms:W3CDTF">2025-07-28T03:53:04Z</dcterms:created>
  <dcterms:modified xsi:type="dcterms:W3CDTF">2025-08-31T05:01:27Z</dcterms:modified>
</cp:coreProperties>
</file>