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2"/>
  </p:sldIdLst>
  <p:sldSz cx="7556500" cy="10693400"/>
  <p:notesSz cx="6858000" cy="99456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1756" y="-63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6/28/2023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MS Gothic"/>
                <a:cs typeface="MS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6/28/2023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MS Gothic"/>
                <a:cs typeface="MS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6/28/2023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MS Gothic"/>
                <a:cs typeface="MS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6/28/2023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6/28/2023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25372" y="779525"/>
            <a:ext cx="5112105" cy="124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tx1"/>
                </a:solidFill>
                <a:latin typeface="MS Gothic"/>
                <a:cs typeface="MS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6/28/2023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tel:03-3208-2744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41FD0772-C95E-AB0B-FC9B-FA72445562B6}"/>
              </a:ext>
            </a:extLst>
          </p:cNvPr>
          <p:cNvGrpSpPr>
            <a:grpSpLocks/>
          </p:cNvGrpSpPr>
          <p:nvPr/>
        </p:nvGrpSpPr>
        <p:grpSpPr bwMode="auto">
          <a:xfrm>
            <a:off x="2185988" y="374650"/>
            <a:ext cx="5021262" cy="3248025"/>
            <a:chOff x="108592575" y="105192150"/>
            <a:chExt cx="5020589" cy="3246991"/>
          </a:xfrm>
        </p:grpSpPr>
        <p:sp>
          <p:nvSpPr>
            <p:cNvPr id="5" name="Oval 3">
              <a:extLst>
                <a:ext uri="{FF2B5EF4-FFF2-40B4-BE49-F238E27FC236}">
                  <a16:creationId xmlns:a16="http://schemas.microsoft.com/office/drawing/2014/main" id="{09504A68-FEFD-4A55-0B99-77D5BA7A85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100719" y="105192150"/>
              <a:ext cx="1505007" cy="1533873"/>
            </a:xfrm>
            <a:prstGeom prst="ellipse">
              <a:avLst/>
            </a:prstGeom>
            <a:solidFill>
              <a:srgbClr val="EBEBF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" name="Oval 4">
              <a:extLst>
                <a:ext uri="{FF2B5EF4-FFF2-40B4-BE49-F238E27FC236}">
                  <a16:creationId xmlns:a16="http://schemas.microsoft.com/office/drawing/2014/main" id="{FD0A8C5C-3BC3-3986-D3CA-96B2E34AF0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592575" y="105192150"/>
              <a:ext cx="1505008" cy="1533873"/>
            </a:xfrm>
            <a:prstGeom prst="ellipse">
              <a:avLst/>
            </a:prstGeom>
            <a:solidFill>
              <a:srgbClr val="EBEBF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" name="Oval 5">
              <a:extLst>
                <a:ext uri="{FF2B5EF4-FFF2-40B4-BE49-F238E27FC236}">
                  <a16:creationId xmlns:a16="http://schemas.microsoft.com/office/drawing/2014/main" id="{9C0D1601-C266-87F1-3622-12EC96EBE3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339696" y="105192150"/>
              <a:ext cx="1505008" cy="1533873"/>
            </a:xfrm>
            <a:prstGeom prst="ellipse">
              <a:avLst/>
            </a:prstGeom>
            <a:solidFill>
              <a:srgbClr val="FFFFFF"/>
            </a:solidFill>
            <a:ln w="19050" algn="in">
              <a:solidFill>
                <a:srgbClr val="EBEBF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" name="Oval 6">
              <a:extLst>
                <a:ext uri="{FF2B5EF4-FFF2-40B4-BE49-F238E27FC236}">
                  <a16:creationId xmlns:a16="http://schemas.microsoft.com/office/drawing/2014/main" id="{983E10B9-946C-33E3-D795-3DD6F9E9465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112093723" y="106919699"/>
              <a:ext cx="1505008" cy="1533875"/>
            </a:xfrm>
            <a:prstGeom prst="ellipse">
              <a:avLst/>
            </a:prstGeom>
            <a:solidFill>
              <a:srgbClr val="EBEBF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" name="Oval 7">
              <a:extLst>
                <a:ext uri="{FF2B5EF4-FFF2-40B4-BE49-F238E27FC236}">
                  <a16:creationId xmlns:a16="http://schemas.microsoft.com/office/drawing/2014/main" id="{8FC7247D-32B9-1BC6-3A76-639019BDE74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110335378" y="106919699"/>
              <a:ext cx="1505008" cy="1533875"/>
            </a:xfrm>
            <a:prstGeom prst="ellipse">
              <a:avLst/>
            </a:prstGeom>
            <a:solidFill>
              <a:srgbClr val="EBEBF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10" name="Text Box 8">
            <a:extLst>
              <a:ext uri="{FF2B5EF4-FFF2-40B4-BE49-F238E27FC236}">
                <a16:creationId xmlns:a16="http://schemas.microsoft.com/office/drawing/2014/main" id="{DA0C0978-F3EA-03C7-C8E4-B85621D503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5650" y="317500"/>
            <a:ext cx="5378450" cy="1035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フロンティアキッズ</a:t>
            </a:r>
            <a:r>
              <a:rPr kumimoji="0" lang="ja-JP" altLang="en-US" sz="32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新宿</a:t>
            </a:r>
            <a:endParaRPr kumimoji="0" lang="en-US" altLang="ja-JP" sz="3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保育園に遊びに来ませんか？</a:t>
            </a:r>
            <a:endParaRPr kumimoji="0" lang="en-US" altLang="ja-JP" sz="3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32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保育園体験のご案内</a:t>
            </a:r>
            <a:endParaRPr kumimoji="0" lang="en-US" altLang="ja-JP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1" name="Text Box 9">
            <a:extLst>
              <a:ext uri="{FF2B5EF4-FFF2-40B4-BE49-F238E27FC236}">
                <a16:creationId xmlns:a16="http://schemas.microsoft.com/office/drawing/2014/main" id="{4B5BEEAC-8B26-7ED0-5E85-7F8D2FA831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850" y="1993900"/>
            <a:ext cx="7010400" cy="1446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保育園</a:t>
            </a:r>
            <a:r>
              <a:rPr kumimoji="0" lang="ja-JP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って</a:t>
            </a:r>
            <a:r>
              <a:rPr kumimoji="0" lang="ja-JP" altLang="ja-JP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どんな</a:t>
            </a:r>
            <a:r>
              <a:rPr kumimoji="0" lang="ja-JP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ところ？どういう風にすごすのかな？</a:t>
            </a:r>
            <a:endParaRPr kumimoji="0" lang="en-US" altLang="ja-JP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そんな方の</a:t>
            </a:r>
            <a:r>
              <a:rPr kumimoji="0" lang="ja-JP" altLang="en-US" sz="16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ためにフロンティアキッズ</a:t>
            </a:r>
            <a:r>
              <a:rPr kumimoji="0" lang="ja-JP" altLang="en-US" sz="16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新宿</a:t>
            </a:r>
            <a:r>
              <a:rPr kumimoji="0" lang="ja-JP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では保育園体験会を実施いたします</a:t>
            </a:r>
            <a:r>
              <a:rPr kumimoji="0" lang="ja-JP" altLang="ja-JP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r>
              <a:rPr kumimoji="0" lang="ja-JP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園の様子をご覧いただくとともに</a:t>
            </a:r>
            <a:r>
              <a:rPr kumimoji="0" lang="ja-JP" altLang="en-US" sz="16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当日の園のプログラムに在園児と一緒にご参加いただけます。（ご年齢によっては園の特色でもあるモンテッソーリ活動へもご参加いただけます）一度体験してみたい、興味があるという保護者の方は、お子さまとご一緒に是非ご参加下さい！</a:t>
            </a:r>
            <a:endParaRPr kumimoji="0" lang="ja-JP" altLang="ja-JP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034" name="Picture 10">
            <a:extLst>
              <a:ext uri="{FF2B5EF4-FFF2-40B4-BE49-F238E27FC236}">
                <a16:creationId xmlns:a16="http://schemas.microsoft.com/office/drawing/2014/main" id="{0B4F5DD8-9C6A-9B03-2AD4-8F8018CD4C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D"/>
              </a:clrFrom>
              <a:clrTo>
                <a:srgbClr val="FFFF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63" y="517525"/>
            <a:ext cx="1455737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AC2D8A7F-FF63-AD35-6FC6-58CB80A231A5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257175" y="6992938"/>
            <a:ext cx="5021263" cy="3201987"/>
            <a:chOff x="107673481" y="111223455"/>
            <a:chExt cx="5020589" cy="3246991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68A11EC-0D4A-4756-8997-65CE107C43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181625" y="111223455"/>
              <a:ext cx="1505007" cy="1533873"/>
            </a:xfrm>
            <a:prstGeom prst="ellipse">
              <a:avLst/>
            </a:prstGeom>
            <a:solidFill>
              <a:srgbClr val="EBEBF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49A705B5-3FEC-E435-3B17-6A1B640469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673481" y="111223455"/>
              <a:ext cx="1505008" cy="1533873"/>
            </a:xfrm>
            <a:prstGeom prst="ellipse">
              <a:avLst/>
            </a:prstGeom>
            <a:solidFill>
              <a:srgbClr val="EBEBF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0724411A-539C-394E-C55A-24C381C633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420602" y="111223455"/>
              <a:ext cx="1505008" cy="1533873"/>
            </a:xfrm>
            <a:prstGeom prst="ellipse">
              <a:avLst/>
            </a:prstGeom>
            <a:solidFill>
              <a:srgbClr val="FFFFFF"/>
            </a:solidFill>
            <a:ln w="19050" algn="in">
              <a:solidFill>
                <a:srgbClr val="EBEBF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DB89C486-BC95-272D-E3AA-4A5564A7741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111174629" y="112951004"/>
              <a:ext cx="1505008" cy="1533875"/>
            </a:xfrm>
            <a:prstGeom prst="ellipse">
              <a:avLst/>
            </a:prstGeom>
            <a:solidFill>
              <a:srgbClr val="EBEBF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6809DFF-2080-2F58-AE91-7ADE683512E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109416284" y="112951004"/>
              <a:ext cx="1505008" cy="1533875"/>
            </a:xfrm>
            <a:prstGeom prst="ellipse">
              <a:avLst/>
            </a:prstGeom>
            <a:solidFill>
              <a:srgbClr val="EBEBF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18" name="Text Box 17">
            <a:extLst>
              <a:ext uri="{FF2B5EF4-FFF2-40B4-BE49-F238E27FC236}">
                <a16:creationId xmlns:a16="http://schemas.microsoft.com/office/drawing/2014/main" id="{EAEB179A-2EF2-5597-996C-4687DE9F8F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050" y="3594100"/>
            <a:ext cx="6934200" cy="3886200"/>
          </a:xfrm>
          <a:prstGeom prst="rect">
            <a:avLst/>
          </a:prstGeom>
          <a:noFill/>
          <a:ln w="76200" algn="in">
            <a:pattFill prst="pct75">
              <a:fgClr>
                <a:srgbClr val="CCE6E6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dirty="0">
              <a:solidFill>
                <a:srgbClr val="00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日にち：①７月５日　（水）</a:t>
            </a:r>
            <a:endParaRPr kumimoji="0" lang="en-US" altLang="ja-JP" dirty="0">
              <a:solidFill>
                <a:srgbClr val="00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　　　　②７月１２日　（水）</a:t>
            </a:r>
            <a:endParaRPr kumimoji="0" lang="en-US" altLang="ja-JP" dirty="0">
              <a:solidFill>
                <a:srgbClr val="00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　　　　③７月１９日　（水）</a:t>
            </a:r>
            <a:endParaRPr kumimoji="0" lang="en-US" altLang="ja-JP" dirty="0">
              <a:solidFill>
                <a:srgbClr val="00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</a:t>
            </a:r>
            <a:endParaRPr kumimoji="0" lang="en-US" altLang="ja-JP" dirty="0">
              <a:solidFill>
                <a:srgbClr val="00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時間：１０時～</a:t>
            </a:r>
            <a:r>
              <a:rPr kumimoji="0" lang="en-US" altLang="ja-JP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10</a:t>
            </a:r>
            <a:r>
              <a:rPr kumimoji="0" lang="ja-JP" altLang="en-US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時４５分</a:t>
            </a:r>
            <a:endParaRPr kumimoji="0" lang="ja-JP" altLang="ja-JP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</a:t>
            </a:r>
            <a:endParaRPr kumimoji="0" lang="en-US" altLang="ja-JP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kumimoji="0" lang="ja-JP" altLang="ja-JP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＊開催場所：フロンティアキッズ</a:t>
            </a:r>
            <a:r>
              <a:rPr kumimoji="0" lang="ja-JP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新宿</a:t>
            </a:r>
            <a:endParaRPr kumimoji="0" lang="en-US" altLang="ja-JP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kumimoji="0" lang="ja-JP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東京都新宿区新宿</a:t>
            </a:r>
            <a:r>
              <a:rPr kumimoji="0" lang="en-US" altLang="ja-JP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6-27-56</a:t>
            </a:r>
            <a:r>
              <a:rPr kumimoji="0" lang="ja-JP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新宿スクエアビル</a:t>
            </a:r>
            <a:r>
              <a:rPr kumimoji="0" lang="en-US" altLang="ja-JP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2</a:t>
            </a:r>
            <a:r>
              <a:rPr kumimoji="0" lang="ja-JP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階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</a:t>
            </a:r>
            <a:r>
              <a:rPr kumimoji="0" lang="en-US" altLang="ja-JP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TEL:03-3208-2744</a:t>
            </a:r>
            <a:r>
              <a:rPr kumimoji="0" lang="ja-JP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endParaRPr kumimoji="0" lang="en-US" altLang="ja-JP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6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endParaRPr kumimoji="0" lang="en-US" altLang="ja-JP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　　　</a:t>
            </a:r>
            <a:endParaRPr kumimoji="0" lang="en-US" altLang="ja-JP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　</a:t>
            </a:r>
            <a:r>
              <a:rPr kumimoji="0" lang="en-US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※</a:t>
            </a:r>
            <a:r>
              <a:rPr kumimoji="0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感染症対策の為、いずれの回も３組までとさせていただきます。</a:t>
            </a:r>
            <a:endParaRPr kumimoji="0" lang="en-US" altLang="ja-JP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当日は</a:t>
            </a:r>
            <a:r>
              <a:rPr kumimoji="0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マスク着用・入室前の消毒及び検温にご協力をお願いいたします。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Text Box 18">
            <a:extLst>
              <a:ext uri="{FF2B5EF4-FFF2-40B4-BE49-F238E27FC236}">
                <a16:creationId xmlns:a16="http://schemas.microsoft.com/office/drawing/2014/main" id="{7D51FEB5-3DA9-3465-CA43-A0188452AD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275" y="7480300"/>
            <a:ext cx="6632575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お申込みは、</a:t>
            </a:r>
            <a:r>
              <a:rPr kumimoji="0" lang="ja-JP" altLang="en-US" sz="15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メール</a:t>
            </a:r>
            <a:r>
              <a:rPr kumimoji="0" lang="ja-JP" altLang="ja-JP" sz="1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にて承ります。</a:t>
            </a:r>
            <a:endParaRPr kumimoji="0" lang="en-US" altLang="ja-JP" sz="15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ja-JP" altLang="en-US" sz="1500" spc="3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Gothic"/>
              </a:rPr>
              <a:t>以下</a:t>
            </a:r>
            <a:r>
              <a:rPr lang="ja-JP" altLang="en-US" sz="1500" spc="15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Gothic"/>
              </a:rPr>
              <a:t>メ</a:t>
            </a:r>
            <a:r>
              <a:rPr lang="ja-JP" altLang="en-US" sz="1500" spc="3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Gothic"/>
              </a:rPr>
              <a:t>ー</a:t>
            </a:r>
            <a:r>
              <a:rPr lang="ja-JP" altLang="en-US" sz="1500" spc="15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Gothic"/>
              </a:rPr>
              <a:t>ル</a:t>
            </a:r>
            <a:r>
              <a:rPr lang="ja-JP" altLang="en-US" sz="1500" spc="3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Gothic"/>
              </a:rPr>
              <a:t>アド</a:t>
            </a:r>
            <a:r>
              <a:rPr lang="ja-JP" altLang="en-US" sz="1500" spc="15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Gothic"/>
              </a:rPr>
              <a:t>レ</a:t>
            </a:r>
            <a:r>
              <a:rPr lang="ja-JP" altLang="en-US" sz="1500" spc="3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Gothic"/>
              </a:rPr>
              <a:t>ス</a:t>
            </a:r>
            <a:r>
              <a:rPr lang="ja-JP" altLang="en-US" sz="1500" spc="15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Gothic"/>
              </a:rPr>
              <a:t>に必</a:t>
            </a:r>
            <a:r>
              <a:rPr lang="ja-JP" altLang="en-US" sz="1500" spc="3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Gothic"/>
              </a:rPr>
              <a:t>要事</a:t>
            </a:r>
            <a:r>
              <a:rPr lang="ja-JP" altLang="en-US" sz="1500" spc="15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Gothic"/>
              </a:rPr>
              <a:t>項</a:t>
            </a:r>
            <a:r>
              <a:rPr lang="ja-JP" altLang="en-US" sz="1500" spc="3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Gothic"/>
              </a:rPr>
              <a:t>を</a:t>
            </a:r>
            <a:r>
              <a:rPr lang="ja-JP" altLang="en-US" sz="1500" spc="15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Gothic"/>
              </a:rPr>
              <a:t>ご</a:t>
            </a:r>
            <a:r>
              <a:rPr lang="ja-JP" altLang="en-US" sz="1500" spc="3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Gothic"/>
              </a:rPr>
              <a:t>記入の</a:t>
            </a:r>
            <a:r>
              <a:rPr lang="ja-JP" altLang="en-US" sz="1500" spc="15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Gothic"/>
              </a:rPr>
              <a:t>上</a:t>
            </a:r>
            <a:r>
              <a:rPr lang="ja-JP" altLang="en-US" sz="1500" spc="3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Gothic"/>
              </a:rPr>
              <a:t>、お送りください。</a:t>
            </a:r>
            <a:endParaRPr lang="ja-JP" altLang="en-US" sz="15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S Gothic"/>
            </a:endParaRPr>
          </a:p>
          <a:p>
            <a:pPr marL="12700" marR="5080">
              <a:lnSpc>
                <a:spcPct val="131400"/>
              </a:lnSpc>
              <a:spcBef>
                <a:spcPts val="95"/>
              </a:spcBef>
              <a:tabLst>
                <a:tab pos="286385" algn="l"/>
              </a:tabLst>
            </a:pPr>
            <a:r>
              <a:rPr lang="ja-JP" altLang="en-US" sz="1500" spc="3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Gothic"/>
              </a:rPr>
              <a:t>メール：</a:t>
            </a:r>
            <a:r>
              <a:rPr lang="en-US" altLang="ja-JP" sz="1500" u="sng" spc="3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Gothic"/>
              </a:rPr>
              <a:t>shinjuku@famigliadibambini.com</a:t>
            </a:r>
          </a:p>
          <a:p>
            <a:pPr marL="12700" marR="5080">
              <a:lnSpc>
                <a:spcPct val="131400"/>
              </a:lnSpc>
              <a:spcBef>
                <a:spcPts val="95"/>
              </a:spcBef>
              <a:tabLst>
                <a:tab pos="286385" algn="l"/>
              </a:tabLst>
            </a:pPr>
            <a:r>
              <a:rPr lang="ja-JP" altLang="en-US" sz="1500" spc="3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Gothic"/>
              </a:rPr>
              <a:t>件	</a:t>
            </a:r>
            <a:r>
              <a:rPr lang="ja-JP" altLang="en-US" sz="1500" spc="2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Gothic"/>
              </a:rPr>
              <a:t>名</a:t>
            </a:r>
            <a:r>
              <a:rPr lang="ja-JP" altLang="en-US" sz="1500" spc="3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Gothic"/>
              </a:rPr>
              <a:t>：</a:t>
            </a:r>
            <a:r>
              <a:rPr lang="en-US" altLang="ja-JP" sz="1500" spc="15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Gothic"/>
              </a:rPr>
              <a:t>【</a:t>
            </a:r>
            <a:r>
              <a:rPr lang="ja-JP" altLang="en-US" sz="1500" spc="3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Gothic"/>
              </a:rPr>
              <a:t>保育園体験参加希</a:t>
            </a:r>
            <a:r>
              <a:rPr lang="ja-JP" altLang="en-US" sz="1500" spc="15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Gothic"/>
              </a:rPr>
              <a:t>望</a:t>
            </a:r>
            <a:r>
              <a:rPr lang="en-US" altLang="ja-JP" sz="1500" spc="2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Gothic"/>
              </a:rPr>
              <a:t>】</a:t>
            </a:r>
            <a:endParaRPr lang="ja-JP" altLang="en-US" sz="1500" spc="2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S Gothic"/>
            </a:endParaRPr>
          </a:p>
          <a:p>
            <a:pPr marL="12700" marR="5080">
              <a:lnSpc>
                <a:spcPct val="131400"/>
              </a:lnSpc>
              <a:spcBef>
                <a:spcPts val="95"/>
              </a:spcBef>
              <a:tabLst>
                <a:tab pos="286385" algn="l"/>
              </a:tabLst>
            </a:pPr>
            <a:r>
              <a:rPr lang="ja-JP" altLang="en-US" sz="1500" spc="3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Gothic"/>
              </a:rPr>
              <a:t>　　</a:t>
            </a:r>
            <a:r>
              <a:rPr lang="ja-JP" altLang="en-US" sz="1500" spc="25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Gothic"/>
              </a:rPr>
              <a:t>　</a:t>
            </a:r>
            <a:r>
              <a:rPr lang="ja-JP" altLang="en-US" sz="1500" spc="25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Gothic"/>
              </a:rPr>
              <a:t>①ご参加希望の日程②</a:t>
            </a:r>
            <a:r>
              <a:rPr lang="ja-JP" altLang="en-US" sz="1500" spc="3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Gothic"/>
              </a:rPr>
              <a:t>保護</a:t>
            </a:r>
            <a:r>
              <a:rPr lang="ja-JP" altLang="en-US" sz="1500" spc="2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Gothic"/>
              </a:rPr>
              <a:t>者</a:t>
            </a:r>
            <a:r>
              <a:rPr lang="ja-JP" altLang="en-US" sz="1500" spc="3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Gothic"/>
              </a:rPr>
              <a:t>の</a:t>
            </a:r>
            <a:r>
              <a:rPr lang="ja-JP" altLang="en-US" sz="1500" spc="2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Gothic"/>
              </a:rPr>
              <a:t>氏</a:t>
            </a:r>
            <a:r>
              <a:rPr lang="ja-JP" altLang="en-US" sz="1500" spc="3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Gothic"/>
              </a:rPr>
              <a:t>名</a:t>
            </a:r>
            <a:r>
              <a:rPr lang="ja-JP" altLang="en-US" sz="1500" spc="15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Gothic"/>
              </a:rPr>
              <a:t>③</a:t>
            </a:r>
            <a:r>
              <a:rPr lang="ja-JP" altLang="en-US" sz="1500" spc="3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Gothic"/>
              </a:rPr>
              <a:t>電話</a:t>
            </a:r>
            <a:r>
              <a:rPr lang="ja-JP" altLang="en-US" sz="1500" spc="15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Gothic"/>
              </a:rPr>
              <a:t>番</a:t>
            </a:r>
            <a:r>
              <a:rPr lang="ja-JP" altLang="en-US" sz="1500" spc="3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Gothic"/>
              </a:rPr>
              <a:t>号</a:t>
            </a:r>
            <a:r>
              <a:rPr lang="ja-JP" altLang="en-US" sz="1500" spc="15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Gothic"/>
              </a:rPr>
              <a:t>④</a:t>
            </a:r>
            <a:r>
              <a:rPr lang="ja-JP" altLang="en-US" sz="1500" spc="3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Gothic"/>
              </a:rPr>
              <a:t>お子</a:t>
            </a:r>
            <a:r>
              <a:rPr lang="ja-JP" altLang="en-US" sz="1500" spc="15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Gothic"/>
              </a:rPr>
              <a:t>さ</a:t>
            </a:r>
            <a:r>
              <a:rPr lang="ja-JP" altLang="en-US" sz="1500" spc="3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Gothic"/>
              </a:rPr>
              <a:t>ま</a:t>
            </a:r>
            <a:r>
              <a:rPr lang="ja-JP" altLang="en-US" sz="1500" spc="15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Gothic"/>
              </a:rPr>
              <a:t>のお</a:t>
            </a:r>
            <a:r>
              <a:rPr lang="ja-JP" altLang="en-US" sz="1500" spc="3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Gothic"/>
              </a:rPr>
              <a:t>名前</a:t>
            </a:r>
            <a:endParaRPr lang="en-US" altLang="ja-JP" sz="1500" spc="3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S Gothic"/>
            </a:endParaRPr>
          </a:p>
          <a:p>
            <a:pPr marL="12700" marR="5080">
              <a:lnSpc>
                <a:spcPct val="131400"/>
              </a:lnSpc>
              <a:spcBef>
                <a:spcPts val="95"/>
              </a:spcBef>
              <a:tabLst>
                <a:tab pos="286385" algn="l"/>
              </a:tabLst>
            </a:pPr>
            <a:r>
              <a:rPr lang="ja-JP" altLang="en-US" sz="1500" spc="15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Gothic"/>
              </a:rPr>
              <a:t>　　　 ⑤</a:t>
            </a:r>
            <a:r>
              <a:rPr lang="ja-JP" altLang="en-US" sz="1500" spc="3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Gothic"/>
              </a:rPr>
              <a:t>お子</a:t>
            </a:r>
            <a:r>
              <a:rPr lang="ja-JP" altLang="en-US" sz="1500" spc="15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Gothic"/>
              </a:rPr>
              <a:t>さ</a:t>
            </a:r>
            <a:r>
              <a:rPr lang="ja-JP" altLang="en-US" sz="1500" spc="3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Gothic"/>
              </a:rPr>
              <a:t>ま</a:t>
            </a:r>
            <a:r>
              <a:rPr lang="ja-JP" altLang="en-US" sz="1500" spc="15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Gothic"/>
              </a:rPr>
              <a:t>の年</a:t>
            </a:r>
            <a:r>
              <a:rPr lang="ja-JP" altLang="en-US" sz="1500" spc="3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Gothic"/>
              </a:rPr>
              <a:t>齢⑥</a:t>
            </a:r>
            <a:r>
              <a:rPr lang="ja-JP" altLang="en-US" sz="1500" spc="3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S Gothic"/>
              </a:rPr>
              <a:t>お子さまの兄弟含め現在保育所等の利用有無</a:t>
            </a:r>
            <a:endParaRPr lang="ja-JP" altLang="en-US" sz="15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MS Gothic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0" lang="ja-JP" altLang="en-US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kumimoji="0" lang="ja-JP" altLang="ja-JP" sz="105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1" name="Text Box 20">
            <a:extLst>
              <a:ext uri="{FF2B5EF4-FFF2-40B4-BE49-F238E27FC236}">
                <a16:creationId xmlns:a16="http://schemas.microsoft.com/office/drawing/2014/main" id="{E4257877-153E-3364-2FBD-0E597D1485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250" y="241300"/>
            <a:ext cx="1484313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" name="テキスト ボックス 34">
            <a:extLst>
              <a:ext uri="{FF2B5EF4-FFF2-40B4-BE49-F238E27FC236}">
                <a16:creationId xmlns:a16="http://schemas.microsoft.com/office/drawing/2014/main" id="{D8EA5C01-E070-0FF2-459F-ED915C392C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050" y="9461500"/>
            <a:ext cx="71628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ea typeface="等线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等线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等线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等线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等线" panose="02010600030101010101" pitchFamily="2" charset="-122"/>
                <a:sym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等线" panose="02010600030101010101" pitchFamily="2" charset="-122"/>
                <a:sym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等线" panose="02010600030101010101" pitchFamily="2" charset="-122"/>
                <a:sym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等线" panose="02010600030101010101" pitchFamily="2" charset="-122"/>
                <a:sym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等线" panose="02010600030101010101" pitchFamily="2" charset="-122"/>
                <a:sym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en-US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ご質問等ございましたらお気軽にご連絡下さい。</a:t>
            </a:r>
            <a:endParaRPr lang="en-US" altLang="ja-JP" sz="1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en-US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フロンティアキッズ新宿　</a:t>
            </a:r>
            <a:endParaRPr lang="en-US" altLang="ja-JP" sz="1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ja-JP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hlinkClick r:id="rId3"/>
              </a:rPr>
              <a:t>TEL:03-3208-2744</a:t>
            </a:r>
            <a:r>
              <a:rPr lang="ja-JP" altLang="en-US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（担当　及川）</a:t>
            </a:r>
          </a:p>
        </p:txBody>
      </p:sp>
      <p:pic>
        <p:nvPicPr>
          <p:cNvPr id="23" name="図 15">
            <a:extLst>
              <a:ext uri="{FF2B5EF4-FFF2-40B4-BE49-F238E27FC236}">
                <a16:creationId xmlns:a16="http://schemas.microsoft.com/office/drawing/2014/main" id="{0B60E817-4C32-BDD2-0370-E183D5EBD0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3450" y="3975100"/>
            <a:ext cx="1826140" cy="1371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6372A854-8C9D-F9C8-F5FF-06F38073B743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29" r="7161" b="11765"/>
          <a:stretch/>
        </p:blipFill>
        <p:spPr>
          <a:xfrm>
            <a:off x="5607050" y="3975100"/>
            <a:ext cx="1429909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00461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</TotalTime>
  <Words>288</Words>
  <Application>Microsoft Office PowerPoint</Application>
  <PresentationFormat>ユーザー設定</PresentationFormat>
  <Paragraphs>30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HGP創英角ﾎﾟｯﾌﾟ体</vt:lpstr>
      <vt:lpstr>HG丸ｺﾞｼｯｸM-PRO</vt:lpstr>
      <vt:lpstr>MS Gothic</vt:lpstr>
      <vt:lpstr>Arial</vt:lpstr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/>
  <cp:lastModifiedBy>F2 F</cp:lastModifiedBy>
  <cp:revision>54</cp:revision>
  <cp:lastPrinted>2023-01-26T07:26:00Z</cp:lastPrinted>
  <dcterms:created xsi:type="dcterms:W3CDTF">2022-05-26T03:04:48Z</dcterms:created>
  <dcterms:modified xsi:type="dcterms:W3CDTF">2023-06-28T01:20:07Z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2021-12-06T00:00:00Z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2022-05-26T00:00:00Z</vt:filetime>
  </property>
</Properties>
</file>