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94" r:id="rId2"/>
    <p:sldId id="256" r:id="rId3"/>
    <p:sldId id="268" r:id="rId4"/>
    <p:sldId id="264" r:id="rId5"/>
    <p:sldId id="257" r:id="rId6"/>
    <p:sldId id="265" r:id="rId7"/>
    <p:sldId id="262" r:id="rId8"/>
    <p:sldId id="261" r:id="rId9"/>
    <p:sldId id="258" r:id="rId10"/>
    <p:sldId id="263" r:id="rId11"/>
    <p:sldId id="260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2" r:id="rId22"/>
    <p:sldId id="283" r:id="rId23"/>
    <p:sldId id="276" r:id="rId24"/>
    <p:sldId id="277" r:id="rId25"/>
    <p:sldId id="278" r:id="rId26"/>
    <p:sldId id="284" r:id="rId27"/>
    <p:sldId id="285" r:id="rId28"/>
    <p:sldId id="286" r:id="rId29"/>
    <p:sldId id="287" r:id="rId30"/>
    <p:sldId id="279" r:id="rId31"/>
    <p:sldId id="291" r:id="rId32"/>
    <p:sldId id="280" r:id="rId33"/>
    <p:sldId id="281" r:id="rId34"/>
    <p:sldId id="288" r:id="rId35"/>
    <p:sldId id="289" r:id="rId36"/>
    <p:sldId id="290" r:id="rId37"/>
    <p:sldId id="292" r:id="rId38"/>
    <p:sldId id="293" r:id="rId39"/>
    <p:sldId id="295" r:id="rId40"/>
    <p:sldId id="296" r:id="rId41"/>
    <p:sldId id="297" r:id="rId42"/>
    <p:sldId id="298" r:id="rId43"/>
    <p:sldId id="301" r:id="rId44"/>
    <p:sldId id="299" r:id="rId45"/>
    <p:sldId id="300" r:id="rId46"/>
    <p:sldId id="304" r:id="rId47"/>
    <p:sldId id="30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E88BC-18AD-465A-BD4A-BCA65D6CA8FA}" type="datetimeFigureOut">
              <a:rPr kumimoji="1" lang="ja-JP" altLang="en-US" smtClean="0"/>
              <a:t>2022/9/27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B537-E66B-4F9B-B249-528EF66C91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69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n-US" altLang="ja-JP" smtClean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n-US" altLang="ja-JP" smtClean="0"/>
              <a:t>46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079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n-US" altLang="ja-JP" smtClean="0"/>
              <a:t>47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498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5FBEC7-179B-8542-B174-7A50887E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10A2D50-7BCF-7ADB-08AA-3B53C8D71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7C523E-A2FB-C684-9341-BA1F0E1E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7EFC60F-B226-1701-96AA-8CD600A8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606358-DEB6-BE1D-8942-B383FDAF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8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28846E-39A8-7320-5DD0-4AE16907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95780B4-DB5F-2F7B-D7CB-14E031FF6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ED15AF7-B511-D5D4-C18A-4B5B89EB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5E7E38C-3D1F-D0C3-0A04-48E70AF6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6EF0A23-5A4F-EFF7-D914-FC66D1E5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C593C5C-425D-4D3F-5BBF-CE032640C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F4C3D1D-7CBF-9BBA-0493-188EA11B9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3F3EAF-6B57-A524-2F22-ABC86BCC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1EE582-03B6-3992-E635-02252909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D628B4-65DB-D8DA-7122-732A02D5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6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41901F-545E-C8CA-3955-3000A340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641C52-9D1F-FD72-8D89-C84AF8BED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4DE38E3-4B80-9BE4-E805-064B61EFC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4B96BE-A5BB-00D3-3C43-2261047F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90703DB-B53B-CC59-64FF-898937DB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4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0835CD-ED28-1215-8FAA-61A92717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FEBF275-1506-6F29-36B1-951382CD2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C1576DC-6A0F-9663-25E3-B5DA63C3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479A76D-5E36-4AA9-E4C7-2A7EFBC9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2EF4F6D-E1FE-9348-C17B-3FDF8863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1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AD18A7-011E-90B0-2F98-96C355BA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FCDBBB-227B-3B1C-C28D-C2E45DE55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3593B94-BB2D-028A-ACC0-249F914D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4BDBBB1-283D-1780-6C08-C81ED846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5421772-C1BA-89F1-CEC3-35C6B05C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8A8202C-CBF9-A759-FD25-81245182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7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842BF9-E1B0-246B-9DEF-96B00D97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30BE97-60B5-2199-4A6A-074BD982B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F0A4EA8-967E-6A5D-2F32-359E10882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29E6152-424A-C8EE-BB05-2DADF2562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FC49C77-F9F5-8B8C-E89A-D9C7997A3E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4282BDB-F5DE-EDEB-8F9B-7D008295B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40E4CB6-587B-C1E7-051C-85723601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ACC0432-4DC3-5809-49D3-33C26088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7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FB0BDF-2CE1-860D-34F3-71921FFB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3FC6E61-DB8B-A472-6273-A7C70FD1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BD2F305-9F1D-95E8-E0A7-68C79BC4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EB979D7-0540-9E0B-AF13-E3EB7C5D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2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C3D331F-3963-9DF3-3953-534C96D5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9856416-24E5-2AFE-B34D-6EA3150E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1113410-3054-EFB4-73AE-83B8F2F0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6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8DD087-FB7F-474F-7413-49DBAF77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2E560C-6973-E07B-E6C0-F6EA70272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D8187E0-8AA0-5EDF-394F-EC1425A7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A81D14-BE0E-0F1E-A7B4-AB1CF6C7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B4780C4-B0E1-BF29-A327-9310610E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68F4160-5F5D-6998-0078-43120E11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2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F98C77-36D8-B580-CE19-7EB86E81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D9C18BB-6BD6-225D-C93B-F6655DE9B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9A2EBF8-4859-4263-2433-2E0ECA920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F78BCE4-0A69-5C7B-2F3B-27CCE3CEC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A4356D0-3AAC-6E29-680E-8153906E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5E24B96-7244-69D6-106C-CFC68515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9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29448B2-A301-73E0-10C0-A94EFE10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DB7F9B0-289A-2389-7915-22E446FE6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6FFBF0-E5D4-BEEA-90E7-E6201DA0D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C9DC-0838-470C-BB73-F760DA8EB79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D2181DD-2AF7-4F32-AF49-A7BD9BA1A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3A5CDDD-FA26-1FBC-9C4D-272CEF37A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4B709-BE7E-466D-8F7E-1A8BDBECA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7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幾何学的な抽象画像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4402667"/>
            <a:ext cx="8559800" cy="940240"/>
          </a:xfrm>
        </p:spPr>
        <p:txBody>
          <a:bodyPr rtlCol="0">
            <a:normAutofit/>
          </a:bodyPr>
          <a:lstStyle/>
          <a:p>
            <a:r>
              <a:rPr lang="en-US" altLang="ja-JP" sz="4800" dirty="0"/>
              <a:t>Let’s learn all about CHINA</a:t>
            </a:r>
            <a:endParaRPr lang="ja-JP" altLang="en-US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 rtlCol="0">
            <a:normAutofit/>
          </a:bodyPr>
          <a:lstStyle/>
          <a:p>
            <a:pPr rtl="0"/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By Philip and Mihaly</a:t>
            </a:r>
            <a:endParaRPr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0CEF63-62F6-4824-9BC5-EA389AAE11FB}"/>
              </a:ext>
            </a:extLst>
          </p:cNvPr>
          <p:cNvSpPr/>
          <p:nvPr/>
        </p:nvSpPr>
        <p:spPr>
          <a:xfrm>
            <a:off x="-48895" y="452913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301BBE-CC64-6F96-716D-3004B7D9D5D0}"/>
              </a:ext>
            </a:extLst>
          </p:cNvPr>
          <p:cNvSpPr/>
          <p:nvPr/>
        </p:nvSpPr>
        <p:spPr>
          <a:xfrm>
            <a:off x="-321" y="4303395"/>
            <a:ext cx="8898577" cy="1508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Let’s learn all about CHINA!</a:t>
            </a:r>
            <a:endParaRPr kumimoji="1" lang="ja-JP" altLang="en-US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1CA176D1-E91B-47F2-7CED-B5FC4E78A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33588"/>
            <a:ext cx="7813675" cy="45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A4885FE-749B-B0D3-48A6-26ADA6B6F669}"/>
              </a:ext>
            </a:extLst>
          </p:cNvPr>
          <p:cNvSpPr/>
          <p:nvPr/>
        </p:nvSpPr>
        <p:spPr>
          <a:xfrm>
            <a:off x="9086850" y="4303395"/>
            <a:ext cx="3101974" cy="1508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204,772 China Illustrations &amp; Clip Art - iStock">
            <a:extLst>
              <a:ext uri="{FF2B5EF4-FFF2-40B4-BE49-F238E27FC236}">
                <a16:creationId xmlns:a16="http://schemas.microsoft.com/office/drawing/2014/main" id="{B24C9406-405B-C681-A53E-04F305AB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11" y="4198009"/>
            <a:ext cx="2938096" cy="29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people live in China</a:t>
            </a:r>
            <a:r>
              <a:rPr lang="hu-HU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(Closest number)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981E1AC-DFCD-625A-68DE-C22595BB7987}"/>
              </a:ext>
            </a:extLst>
          </p:cNvPr>
          <p:cNvSpPr txBox="1">
            <a:spLocks/>
          </p:cNvSpPr>
          <p:nvPr/>
        </p:nvSpPr>
        <p:spPr>
          <a:xfrm>
            <a:off x="838200" y="764295"/>
            <a:ext cx="10515600" cy="5057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2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204,772 China Illustrations &amp; Clip Art - iStock">
            <a:extLst>
              <a:ext uri="{FF2B5EF4-FFF2-40B4-BE49-F238E27FC236}">
                <a16:creationId xmlns:a16="http://schemas.microsoft.com/office/drawing/2014/main" id="{4F088CD3-BA89-E4B2-6A85-78A497C3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11" y="4198009"/>
            <a:ext cx="2938096" cy="29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E729A1A7-8543-DD04-9DE1-DB21757DCAA9}"/>
              </a:ext>
            </a:extLst>
          </p:cNvPr>
          <p:cNvSpPr txBox="1">
            <a:spLocks/>
          </p:cNvSpPr>
          <p:nvPr/>
        </p:nvSpPr>
        <p:spPr>
          <a:xfrm>
            <a:off x="838200" y="764295"/>
            <a:ext cx="10515600" cy="5057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				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			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8,708 Tokyo Japan Illustrations &amp; Clip Art - iStock">
            <a:extLst>
              <a:ext uri="{FF2B5EF4-FFF2-40B4-BE49-F238E27FC236}">
                <a16:creationId xmlns:a16="http://schemas.microsoft.com/office/drawing/2014/main" id="{01A0A383-F907-AE7B-D806-834EA8C0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20" y="2362738"/>
            <a:ext cx="3182087" cy="16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yoto Skyline With Color Buildings Blue Sky And Reflections Stock  Illustration - Download Image Now - iStock">
            <a:extLst>
              <a:ext uri="{FF2B5EF4-FFF2-40B4-BE49-F238E27FC236}">
                <a16:creationId xmlns:a16="http://schemas.microsoft.com/office/drawing/2014/main" id="{1A5C4A79-B536-8647-C924-C9A23C5B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2524"/>
            <a:ext cx="2558548" cy="17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apan Map Stock Illustrations – 18,862 Japan Map Stock Illustrations,  Vectors &amp; Clipart - Dreamstime">
            <a:extLst>
              <a:ext uri="{FF2B5EF4-FFF2-40B4-BE49-F238E27FC236}">
                <a16:creationId xmlns:a16="http://schemas.microsoft.com/office/drawing/2014/main" id="{E70EA396-DB05-DA45-4008-767E37D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34" y="4711612"/>
            <a:ext cx="1989880" cy="21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63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capital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nice Tokyo Map | Tokyo map, Japan, Japan for kids">
            <a:extLst>
              <a:ext uri="{FF2B5EF4-FFF2-40B4-BE49-F238E27FC236}">
                <a16:creationId xmlns:a16="http://schemas.microsoft.com/office/drawing/2014/main" id="{DF668F05-35B5-E8A6-46A8-F260D2115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6" y="1476511"/>
            <a:ext cx="6761358" cy="53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3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capital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981E1AC-DFCD-625A-68DE-C22595BB7987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10515600" cy="413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Hong Kong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Shanghai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Wuhan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7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capital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981E1AC-DFCD-625A-68DE-C22595BB7987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10515600" cy="413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Hong Kong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Shanghai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Wuhan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2963A133-EB7B-9502-AB22-AA5CF8BD58D0}"/>
              </a:ext>
            </a:extLst>
          </p:cNvPr>
          <p:cNvSpPr/>
          <p:nvPr/>
        </p:nvSpPr>
        <p:spPr>
          <a:xfrm>
            <a:off x="661182" y="4246682"/>
            <a:ext cx="2841673" cy="15755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ector Dollar Illustration. Isolated Money Flat Design ...">
            <a:extLst>
              <a:ext uri="{FF2B5EF4-FFF2-40B4-BE49-F238E27FC236}">
                <a16:creationId xmlns:a16="http://schemas.microsoft.com/office/drawing/2014/main" id="{BDE65EF1-28DA-73CE-5364-4DED1559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65" y="1997173"/>
            <a:ext cx="2708031" cy="20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981E1AC-DFCD-625A-68DE-C22595BB7987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10515600" cy="413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Dollar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Yuan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Yen	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Japanese Yen Stock Illustrations – 8,632 Japanese Yen Stock Illustrations,  Vectors &amp; Clipart - Dreamstime">
            <a:extLst>
              <a:ext uri="{FF2B5EF4-FFF2-40B4-BE49-F238E27FC236}">
                <a16:creationId xmlns:a16="http://schemas.microsoft.com/office/drawing/2014/main" id="{9464F8CE-2C8D-41DE-64C5-4F58B773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4479">
            <a:off x="1744394" y="5070188"/>
            <a:ext cx="2124221" cy="10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100 Yuan Illustration - Twinkl">
            <a:extLst>
              <a:ext uri="{FF2B5EF4-FFF2-40B4-BE49-F238E27FC236}">
                <a16:creationId xmlns:a16="http://schemas.microsoft.com/office/drawing/2014/main" id="{BA89AB7D-364D-A6DF-B420-B22BD54A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650">
            <a:off x="8356941" y="2630834"/>
            <a:ext cx="2261822" cy="11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Euro Banknotes Flat Vector Illustration Stock Vector - Illustration of  europe, european: 161247665">
            <a:extLst>
              <a:ext uri="{FF2B5EF4-FFF2-40B4-BE49-F238E27FC236}">
                <a16:creationId xmlns:a16="http://schemas.microsoft.com/office/drawing/2014/main" id="{A7732BB7-F658-CBAC-AAEB-9302FEB1B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7" r="6447" b="12887"/>
          <a:stretch/>
        </p:blipFill>
        <p:spPr bwMode="auto">
          <a:xfrm>
            <a:off x="7843786" y="4636152"/>
            <a:ext cx="2011414" cy="18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5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ector Dollar Illustration. Isolated Money Flat Design ...">
            <a:extLst>
              <a:ext uri="{FF2B5EF4-FFF2-40B4-BE49-F238E27FC236}">
                <a16:creationId xmlns:a16="http://schemas.microsoft.com/office/drawing/2014/main" id="{BDE65EF1-28DA-73CE-5364-4DED1559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65" y="1997173"/>
            <a:ext cx="2708031" cy="20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981E1AC-DFCD-625A-68DE-C22595BB7987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10515600" cy="413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Dollar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Yuan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Yen	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Japanese Yen Stock Illustrations – 8,632 Japanese Yen Stock Illustrations,  Vectors &amp; Clipart - Dreamstime">
            <a:extLst>
              <a:ext uri="{FF2B5EF4-FFF2-40B4-BE49-F238E27FC236}">
                <a16:creationId xmlns:a16="http://schemas.microsoft.com/office/drawing/2014/main" id="{9464F8CE-2C8D-41DE-64C5-4F58B773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4479">
            <a:off x="1744394" y="5070188"/>
            <a:ext cx="2124221" cy="10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100 Yuan Illustration - Twinkl">
            <a:extLst>
              <a:ext uri="{FF2B5EF4-FFF2-40B4-BE49-F238E27FC236}">
                <a16:creationId xmlns:a16="http://schemas.microsoft.com/office/drawing/2014/main" id="{BA89AB7D-364D-A6DF-B420-B22BD54A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650">
            <a:off x="8356941" y="2630834"/>
            <a:ext cx="2261822" cy="11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Euro Banknotes Flat Vector Illustration Stock Vector - Illustration of  europe, european: 161247665">
            <a:extLst>
              <a:ext uri="{FF2B5EF4-FFF2-40B4-BE49-F238E27FC236}">
                <a16:creationId xmlns:a16="http://schemas.microsoft.com/office/drawing/2014/main" id="{A7732BB7-F658-CBAC-AAEB-9302FEB1B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7" r="6447" b="12887"/>
          <a:stretch/>
        </p:blipFill>
        <p:spPr bwMode="auto">
          <a:xfrm>
            <a:off x="7843786" y="4636152"/>
            <a:ext cx="2011414" cy="18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>
            <a:extLst>
              <a:ext uri="{FF2B5EF4-FFF2-40B4-BE49-F238E27FC236}">
                <a16:creationId xmlns:a16="http://schemas.microsoft.com/office/drawing/2014/main" id="{EB87ACE5-5B1D-EB67-7CCA-E4C5A4F070FB}"/>
              </a:ext>
            </a:extLst>
          </p:cNvPr>
          <p:cNvSpPr/>
          <p:nvPr/>
        </p:nvSpPr>
        <p:spPr>
          <a:xfrm>
            <a:off x="5805269" y="1853418"/>
            <a:ext cx="2841673" cy="15755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Let’s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hinese Landscape With Mountain, Birds, River, Trees, Pagoda. Watercolor  And Ink Illustration Of Nature, Sumi-e Or U-sin Traditional Painting. Stock  Photo, Picture And Royalty Free Image. Image 95362474.">
            <a:extLst>
              <a:ext uri="{FF2B5EF4-FFF2-40B4-BE49-F238E27FC236}">
                <a16:creationId xmlns:a16="http://schemas.microsoft.com/office/drawing/2014/main" id="{E382C273-C3C6-1F93-D576-34B83321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01" y="1857829"/>
            <a:ext cx="8065091" cy="500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6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hina Mountains">
            <a:extLst>
              <a:ext uri="{FF2B5EF4-FFF2-40B4-BE49-F238E27FC236}">
                <a16:creationId xmlns:a16="http://schemas.microsoft.com/office/drawing/2014/main" id="{6E780DF2-A38E-5A98-9321-2073BDA4A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1"/>
            <a:ext cx="12192000" cy="69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Mountains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328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op 5 Deserts in China: Every Adventure Traveler Must Explore">
            <a:extLst>
              <a:ext uri="{FF2B5EF4-FFF2-40B4-BE49-F238E27FC236}">
                <a16:creationId xmlns:a16="http://schemas.microsoft.com/office/drawing/2014/main" id="{E11DE89D-8B04-729B-0D85-088CD8823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Desert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7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D832048F-66E1-B310-4649-8540B4F5D9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204,772 China Illustrations &amp; Clip Art - iStock">
            <a:extLst>
              <a:ext uri="{FF2B5EF4-FFF2-40B4-BE49-F238E27FC236}">
                <a16:creationId xmlns:a16="http://schemas.microsoft.com/office/drawing/2014/main" id="{A93A8850-448B-20BC-449E-7C35B8C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4"/>
            <a:ext cx="7311976" cy="726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3 Drawing Of Chinese Boy Costume Illustrations &amp; Clip Art - iStock">
            <a:extLst>
              <a:ext uri="{FF2B5EF4-FFF2-40B4-BE49-F238E27FC236}">
                <a16:creationId xmlns:a16="http://schemas.microsoft.com/office/drawing/2014/main" id="{A5363967-40AC-5DA0-7604-1EF7C87A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76" y="2138289"/>
            <a:ext cx="4613324" cy="46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FC34302-E397-2A67-AF7D-F196CD78BA94}"/>
              </a:ext>
            </a:extLst>
          </p:cNvPr>
          <p:cNvSpPr txBox="1"/>
          <p:nvPr/>
        </p:nvSpPr>
        <p:spPr>
          <a:xfrm>
            <a:off x="547321" y="6485151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https://www.youtube.com/watch?v=RDrfE9I8_hs&amp;t=49s</a:t>
            </a:r>
          </a:p>
        </p:txBody>
      </p:sp>
    </p:spTree>
    <p:extLst>
      <p:ext uri="{BB962C8B-B14F-4D97-AF65-F5344CB8AC3E}">
        <p14:creationId xmlns:p14="http://schemas.microsoft.com/office/powerpoint/2010/main" val="95265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ina's national reserve forests aid biodiversity - CGTN">
            <a:extLst>
              <a:ext uri="{FF2B5EF4-FFF2-40B4-BE49-F238E27FC236}">
                <a16:creationId xmlns:a16="http://schemas.microsoft.com/office/drawing/2014/main" id="{1CF5436F-F02F-ED66-9691-BD62EFB4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0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ina has over 6 mn hectares of bamboo forests">
            <a:extLst>
              <a:ext uri="{FF2B5EF4-FFF2-40B4-BE49-F238E27FC236}">
                <a16:creationId xmlns:a16="http://schemas.microsoft.com/office/drawing/2014/main" id="{8D97911F-56CF-B192-DC4D-903AA49F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114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5" y="336096"/>
            <a:ext cx="10515600" cy="1325563"/>
          </a:xfrm>
        </p:spPr>
        <p:txBody>
          <a:bodyPr/>
          <a:lstStyle/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Bamboo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Forest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65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ina has over 6 mn hectares of bamboo forests">
            <a:extLst>
              <a:ext uri="{FF2B5EF4-FFF2-40B4-BE49-F238E27FC236}">
                <a16:creationId xmlns:a16="http://schemas.microsoft.com/office/drawing/2014/main" id="{8D97911F-56CF-B192-DC4D-903AA49F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114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5" y="336096"/>
            <a:ext cx="10515600" cy="1325563"/>
          </a:xfrm>
        </p:spPr>
        <p:txBody>
          <a:bodyPr/>
          <a:lstStyle/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Bamboo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Forest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International Panda Day - Bamboo Import Europe">
            <a:extLst>
              <a:ext uri="{FF2B5EF4-FFF2-40B4-BE49-F238E27FC236}">
                <a16:creationId xmlns:a16="http://schemas.microsoft.com/office/drawing/2014/main" id="{32F9CBBD-DABC-FDFF-54A6-E0FB4BE2A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56" y="1472972"/>
            <a:ext cx="7796917" cy="519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566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Longest Rivers In China - WorldAtlas">
            <a:extLst>
              <a:ext uri="{FF2B5EF4-FFF2-40B4-BE49-F238E27FC236}">
                <a16:creationId xmlns:a16="http://schemas.microsoft.com/office/drawing/2014/main" id="{C876D669-E6E5-4E1E-801D-4D954788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4988"/>
            <a:ext cx="12247108" cy="81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75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go for sightseeing!</a:t>
            </a:r>
          </a:p>
        </p:txBody>
      </p:sp>
      <p:pic>
        <p:nvPicPr>
          <p:cNvPr id="17410" name="Picture 2" descr="Tourists With Medical Masks Are At Sightseeing Flat Travel Vector  Illustration People Making Photo And Selfie For Memory Men And Women  Wearing Protection From Virus Travel Agency Concept Stock Illustration -  Download">
            <a:extLst>
              <a:ext uri="{FF2B5EF4-FFF2-40B4-BE49-F238E27FC236}">
                <a16:creationId xmlns:a16="http://schemas.microsoft.com/office/drawing/2014/main" id="{396CAFB7-F04E-C096-80A6-67FBC4D00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5701"/>
            <a:ext cx="8273143" cy="53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553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1614160-A8B0-0DF5-15DC-14BE07D832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434" name="Picture 2" descr="The Great Wall of China | National Geographic Society">
            <a:extLst>
              <a:ext uri="{FF2B5EF4-FFF2-40B4-BE49-F238E27FC236}">
                <a16:creationId xmlns:a16="http://schemas.microsoft.com/office/drawing/2014/main" id="{83C5E51F-97F7-13B3-5692-229A0601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174514" cy="68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Wall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63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FC4200-D323-97BD-0FCD-7277CBFAC1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2FAB6C0-0641-954D-D9B9-6BE1F7078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43" y="0"/>
            <a:ext cx="1051560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Forbidden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61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F9F081-37BA-3EFB-8425-BA1650A1D4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DB41AB3-9874-44F6-2FD3-8EE88187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0" y="0"/>
            <a:ext cx="10283219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28" y="0"/>
            <a:ext cx="10515600" cy="1325563"/>
          </a:xfrm>
        </p:spPr>
        <p:txBody>
          <a:bodyPr/>
          <a:lstStyle/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Terracotta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49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4E7E5A-3873-ED0D-F9D2-0B24992A37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06" name="Picture 2" descr="Top 10 Unbelievable Facts About the Potala Palace in China - Discover Walks  Blog">
            <a:extLst>
              <a:ext uri="{FF2B5EF4-FFF2-40B4-BE49-F238E27FC236}">
                <a16:creationId xmlns:a16="http://schemas.microsoft.com/office/drawing/2014/main" id="{38F913AE-9287-2A73-40A6-1DB9EFA1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86542"/>
            <a:ext cx="10515600" cy="70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43" y="161925"/>
            <a:ext cx="1051560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Potala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Palace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570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9F3150AE-9766-2A2E-F238-9F58CF1DB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359" y="0"/>
            <a:ext cx="13920717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Temple of Heaven</a:t>
            </a:r>
          </a:p>
        </p:txBody>
      </p:sp>
    </p:spTree>
    <p:extLst>
      <p:ext uri="{BB962C8B-B14F-4D97-AF65-F5344CB8AC3E}">
        <p14:creationId xmlns:p14="http://schemas.microsoft.com/office/powerpoint/2010/main" val="362876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orld Map: A clickable map of world countries :-)">
            <a:extLst>
              <a:ext uri="{FF2B5EF4-FFF2-40B4-BE49-F238E27FC236}">
                <a16:creationId xmlns:a16="http://schemas.microsoft.com/office/drawing/2014/main" id="{31EB9932-303D-21BF-8B08-D0A77599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5" y="0"/>
            <a:ext cx="11509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11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51475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hungry?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 about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food!</a:t>
            </a:r>
          </a:p>
        </p:txBody>
      </p:sp>
      <p:pic>
        <p:nvPicPr>
          <p:cNvPr id="28674" name="Picture 2" descr="Cute Little Kid Boy Feel Hungry Want To Eat Stock Vector - Illustration of  breakfast, kindergarten: 173079693">
            <a:extLst>
              <a:ext uri="{FF2B5EF4-FFF2-40B4-BE49-F238E27FC236}">
                <a16:creationId xmlns:a16="http://schemas.microsoft.com/office/drawing/2014/main" id="{12D98D6C-DBA5-1E13-D2E8-927C3822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4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59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Chinese Bowl with Rice and Chopsticks Stock Photo - Alamy">
            <a:extLst>
              <a:ext uri="{FF2B5EF4-FFF2-40B4-BE49-F238E27FC236}">
                <a16:creationId xmlns:a16="http://schemas.microsoft.com/office/drawing/2014/main" id="{09B8AA1F-61E2-99AF-3D8C-1998CD49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50800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518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9FC1B8-DCF7-270B-849D-B729A8E83D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530" name="Picture 2" descr="What Does Peking Duck Taste Like? Does It Taste Good? | Americas Restaurant">
            <a:extLst>
              <a:ext uri="{FF2B5EF4-FFF2-40B4-BE49-F238E27FC236}">
                <a16:creationId xmlns:a16="http://schemas.microsoft.com/office/drawing/2014/main" id="{D456CB3E-59B4-3F63-5C91-86040E868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0"/>
            <a:ext cx="10871200" cy="68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Peking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uck Illustration designs, themes, templates and downloadable graphic  elements on Dribbble">
            <a:extLst>
              <a:ext uri="{FF2B5EF4-FFF2-40B4-BE49-F238E27FC236}">
                <a16:creationId xmlns:a16="http://schemas.microsoft.com/office/drawing/2014/main" id="{EB8AF998-5A41-F291-958D-1810968A5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762500"/>
            <a:ext cx="2794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5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inese Spring Rolls (春卷), Deep-Fried or Air-Fried - Red House Spice">
            <a:extLst>
              <a:ext uri="{FF2B5EF4-FFF2-40B4-BE49-F238E27FC236}">
                <a16:creationId xmlns:a16="http://schemas.microsoft.com/office/drawing/2014/main" id="{7A88B871-CB62-4290-2D89-981D2A13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5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Roll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758188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Sweet and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Sweet and Sour Chicken (The BEST Recipe!) - Rasa Malaysia">
            <a:extLst>
              <a:ext uri="{FF2B5EF4-FFF2-40B4-BE49-F238E27FC236}">
                <a16:creationId xmlns:a16="http://schemas.microsoft.com/office/drawing/2014/main" id="{1F2F2CE9-B735-D185-2A6B-239AABF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72" y="1733011"/>
            <a:ext cx="5363029" cy="536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63,495 Pork Illustrations &amp; Clip Art - iStock">
            <a:extLst>
              <a:ext uri="{FF2B5EF4-FFF2-40B4-BE49-F238E27FC236}">
                <a16:creationId xmlns:a16="http://schemas.microsoft.com/office/drawing/2014/main" id="{9EEBFB8A-6C95-F2F2-7D2D-110010EF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65" y="584497"/>
            <a:ext cx="1478836" cy="88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756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Dumplings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Pan-Fried Pork Dumplings with Cabbage (猪肉煎饺）| Two Plaid Aprons">
            <a:extLst>
              <a:ext uri="{FF2B5EF4-FFF2-40B4-BE49-F238E27FC236}">
                <a16:creationId xmlns:a16="http://schemas.microsoft.com/office/drawing/2014/main" id="{64652C8D-742E-85A5-DE84-418A1346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71476"/>
            <a:ext cx="3889021" cy="538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hinese Steamed Dumplings Recipe - Tablespoon.com">
            <a:extLst>
              <a:ext uri="{FF2B5EF4-FFF2-40B4-BE49-F238E27FC236}">
                <a16:creationId xmlns:a16="http://schemas.microsoft.com/office/drawing/2014/main" id="{1FC5613E-37EC-6A79-DAA0-153DC3E5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42" y="1471476"/>
            <a:ext cx="9576043" cy="538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117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Noodles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antonese Soy Sauce Chow Mein (豉油皇炒麵) - Kwokspots">
            <a:extLst>
              <a:ext uri="{FF2B5EF4-FFF2-40B4-BE49-F238E27FC236}">
                <a16:creationId xmlns:a16="http://schemas.microsoft.com/office/drawing/2014/main" id="{137AC846-94F0-0950-237B-4F6F00CC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822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1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Wonton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4" descr="Easy Chicken Wonton Soup - Instant Pot &amp; Stove - Spice Cravings">
            <a:extLst>
              <a:ext uri="{FF2B5EF4-FFF2-40B4-BE49-F238E27FC236}">
                <a16:creationId xmlns:a16="http://schemas.microsoft.com/office/drawing/2014/main" id="{FC9CEC73-6B29-FC00-6757-1BEE5061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5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771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akeout-Style Kung Pao Chicken (Diced Chicken With Peppers and Peanuts)  Recipe">
            <a:extLst>
              <a:ext uri="{FF2B5EF4-FFF2-40B4-BE49-F238E27FC236}">
                <a16:creationId xmlns:a16="http://schemas.microsoft.com/office/drawing/2014/main" id="{07FBB8D2-D49D-98BA-5398-7BF52B39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229" y="0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Kung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Pao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01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514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Speaking of Kung Pao…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 Kung Fu?</a:t>
            </a:r>
          </a:p>
        </p:txBody>
      </p:sp>
    </p:spTree>
    <p:extLst>
      <p:ext uri="{BB962C8B-B14F-4D97-AF65-F5344CB8AC3E}">
        <p14:creationId xmlns:p14="http://schemas.microsoft.com/office/powerpoint/2010/main" val="2041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d Flag Vector Art, Icons, and Graphics for Free Download">
            <a:extLst>
              <a:ext uri="{FF2B5EF4-FFF2-40B4-BE49-F238E27FC236}">
                <a16:creationId xmlns:a16="http://schemas.microsoft.com/office/drawing/2014/main" id="{C6152B1B-2D8C-9A50-39D5-8875309C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479" y="77761"/>
            <a:ext cx="2275521" cy="227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390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stars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flag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17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51475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Speaking of Kung Pao…</a:t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 Kung Fu?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48DC91C-F992-55C7-C791-B447574DD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752478"/>
            <a:ext cx="4857598" cy="545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73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1"/>
            <a:ext cx="11025187" cy="6858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Kung Fu is 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name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several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ancient martial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arts from China.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styles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developed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monks for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defense.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97E19A-6A67-14E3-8282-635CF2DF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24" y="193039"/>
            <a:ext cx="8383238" cy="63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66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ere is China located on the World map?">
            <a:extLst>
              <a:ext uri="{FF2B5EF4-FFF2-40B4-BE49-F238E27FC236}">
                <a16:creationId xmlns:a16="http://schemas.microsoft.com/office/drawing/2014/main" id="{90A55FB7-AD50-1167-FB52-6BE34F83C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73" y="217456"/>
            <a:ext cx="10464968" cy="65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B32466F-FF7C-B89A-0C2E-76E54224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312" y="365125"/>
            <a:ext cx="7710487" cy="1325563"/>
          </a:xfrm>
        </p:spPr>
        <p:txBody>
          <a:bodyPr/>
          <a:lstStyle/>
          <a:p>
            <a:r>
              <a:rPr lang="en-US" altLang="ja-JP" dirty="0"/>
              <a:t>  </a:t>
            </a:r>
            <a:endParaRPr lang="ja-JP" altLang="en-US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EE59F6A-1C99-54F8-8674-8DAFEEB56EF8}"/>
              </a:ext>
            </a:extLst>
          </p:cNvPr>
          <p:cNvSpPr txBox="1">
            <a:spLocks/>
          </p:cNvSpPr>
          <p:nvPr/>
        </p:nvSpPr>
        <p:spPr>
          <a:xfrm>
            <a:off x="217301" y="365125"/>
            <a:ext cx="4497573" cy="6367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years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ago, Chinese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merchant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sailors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Kung Fu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Okinawa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martial arts...  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08A17F2E-8997-EECA-3EB1-21438E4B6355}"/>
              </a:ext>
            </a:extLst>
          </p:cNvPr>
          <p:cNvSpPr txBox="1">
            <a:spLocks/>
          </p:cNvSpPr>
          <p:nvPr/>
        </p:nvSpPr>
        <p:spPr>
          <a:xfrm>
            <a:off x="9444038" y="517526"/>
            <a:ext cx="1057275" cy="5975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9CCBDE1D-C5BE-55BB-5783-60A7C18216F9}"/>
              </a:ext>
            </a:extLst>
          </p:cNvPr>
          <p:cNvSpPr txBox="1">
            <a:spLocks/>
          </p:cNvSpPr>
          <p:nvPr/>
        </p:nvSpPr>
        <p:spPr>
          <a:xfrm>
            <a:off x="4857750" y="517525"/>
            <a:ext cx="7111291" cy="6367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Okinawa</a:t>
            </a:r>
          </a:p>
        </p:txBody>
      </p:sp>
    </p:spTree>
    <p:extLst>
      <p:ext uri="{BB962C8B-B14F-4D97-AF65-F5344CB8AC3E}">
        <p14:creationId xmlns:p14="http://schemas.microsoft.com/office/powerpoint/2010/main" val="4208224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"/>
            <a:ext cx="10925175" cy="6858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Weapons were banned in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Okinawa, but Okinawan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Peichin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(the King’s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bodyguards) studied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Kung Fu and modified it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a powerful new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fighting system to protect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King and his family,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 defend themselves.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empty-hand style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became known as “Karate”</a:t>
            </a:r>
          </a:p>
        </p:txBody>
      </p:sp>
      <p:pic>
        <p:nvPicPr>
          <p:cNvPr id="5122" name="Picture 2" descr="kanbun uechi">
            <a:extLst>
              <a:ext uri="{FF2B5EF4-FFF2-40B4-BE49-F238E27FC236}">
                <a16:creationId xmlns:a16="http://schemas.microsoft.com/office/drawing/2014/main" id="{D6F31AC6-49FB-5917-EA24-C3CDC4D6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1" y="0"/>
            <a:ext cx="466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18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51475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hungry?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 about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food!</a:t>
            </a:r>
          </a:p>
        </p:txBody>
      </p:sp>
      <p:pic>
        <p:nvPicPr>
          <p:cNvPr id="6146" name="Picture 2" descr="株式会社ZEエナジー | サービス・サポート">
            <a:extLst>
              <a:ext uri="{FF2B5EF4-FFF2-40B4-BE49-F238E27FC236}">
                <a16:creationId xmlns:a16="http://schemas.microsoft.com/office/drawing/2014/main" id="{260725F0-6C63-6E0B-5951-EE079FE54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9" y="365125"/>
            <a:ext cx="11905342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0E08F3-4A44-6B6F-2A26-42BC052527FD}"/>
              </a:ext>
            </a:extLst>
          </p:cNvPr>
          <p:cNvSpPr txBox="1"/>
          <p:nvPr/>
        </p:nvSpPr>
        <p:spPr>
          <a:xfrm>
            <a:off x="838200" y="385235"/>
            <a:ext cx="1066323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Okinawan Karate Masters brought Karate from Okinawa to mainland Japan, where it became very popular.</a:t>
            </a: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there, in the 20</a:t>
            </a:r>
            <a:r>
              <a:rPr lang="en-US" altLang="ja-JP" sz="3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century, it spread across the world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FFFB-6039-E11D-32AC-12AC350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65125"/>
            <a:ext cx="11096625" cy="612775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Today,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do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Karate for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exercise,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defense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even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sport, if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want to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their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skills.</a:t>
            </a:r>
          </a:p>
        </p:txBody>
      </p:sp>
      <p:pic>
        <p:nvPicPr>
          <p:cNvPr id="7170" name="Picture 2" descr="フルコンタクトKARATEマガジン フルコンタクトKARATEマガジン(著/文) - （合同）武道ユニオン">
            <a:extLst>
              <a:ext uri="{FF2B5EF4-FFF2-40B4-BE49-F238E27FC236}">
                <a16:creationId xmlns:a16="http://schemas.microsoft.com/office/drawing/2014/main" id="{AA48A292-7606-8773-EE1D-80A2CF9EF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02375"/>
            <a:ext cx="8839110" cy="62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097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幾何学的な抽象画像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20628" y="9"/>
            <a:ext cx="12192000" cy="68579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1" y="4016893"/>
            <a:ext cx="9461501" cy="1938127"/>
          </a:xfrm>
        </p:spPr>
        <p:txBody>
          <a:bodyPr rtlCol="0">
            <a:normAutofit fontScale="90000"/>
          </a:bodyPr>
          <a:lstStyle/>
          <a:p>
            <a:r>
              <a:rPr lang="en-US" altLang="ja-JP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Karate practitioners are grateful</a:t>
            </a:r>
            <a:br>
              <a:rPr lang="en-US" altLang="ja-JP" sz="4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to China for their Kung Fu legacy</a:t>
            </a:r>
            <a:endParaRPr lang="ja-JP" altLang="en-US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0CEF63-62F6-4824-9BC5-EA389AAE11FB}"/>
              </a:ext>
            </a:extLst>
          </p:cNvPr>
          <p:cNvSpPr/>
          <p:nvPr/>
        </p:nvSpPr>
        <p:spPr>
          <a:xfrm>
            <a:off x="-48895" y="452913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1CA176D1-E91B-47F2-7CED-B5FC4E78A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33588"/>
            <a:ext cx="7813675" cy="45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75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幾何学的な抽象画像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4402667"/>
            <a:ext cx="8559800" cy="940240"/>
          </a:xfrm>
        </p:spPr>
        <p:txBody>
          <a:bodyPr rtlCol="0">
            <a:normAutofit/>
          </a:bodyPr>
          <a:lstStyle/>
          <a:p>
            <a:r>
              <a:rPr lang="en-US" altLang="ja-JP" sz="4800" dirty="0"/>
              <a:t>Let’s learn all about CHINA</a:t>
            </a:r>
            <a:endParaRPr lang="ja-JP" altLang="en-US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 rtlCol="0">
            <a:normAutofit/>
          </a:bodyPr>
          <a:lstStyle/>
          <a:p>
            <a:pPr rtl="0"/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By Philip and Mihaly</a:t>
            </a:r>
            <a:endParaRPr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0CEF63-62F6-4824-9BC5-EA389AAE11FB}"/>
              </a:ext>
            </a:extLst>
          </p:cNvPr>
          <p:cNvSpPr/>
          <p:nvPr/>
        </p:nvSpPr>
        <p:spPr>
          <a:xfrm>
            <a:off x="-48895" y="452913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301BBE-CC64-6F96-716D-3004B7D9D5D0}"/>
              </a:ext>
            </a:extLst>
          </p:cNvPr>
          <p:cNvSpPr/>
          <p:nvPr/>
        </p:nvSpPr>
        <p:spPr>
          <a:xfrm>
            <a:off x="-321" y="4303395"/>
            <a:ext cx="8898577" cy="1508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Thank you for watching!</a:t>
            </a:r>
            <a:endParaRPr kumimoji="1" lang="ja-JP" altLang="en-US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1CA176D1-E91B-47F2-7CED-B5FC4E78A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33588"/>
            <a:ext cx="7813675" cy="45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A4885FE-749B-B0D3-48A6-26ADA6B6F669}"/>
              </a:ext>
            </a:extLst>
          </p:cNvPr>
          <p:cNvSpPr/>
          <p:nvPr/>
        </p:nvSpPr>
        <p:spPr>
          <a:xfrm>
            <a:off x="9086850" y="4303395"/>
            <a:ext cx="3101974" cy="1508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8F9433-78F4-4A4F-69C0-0C1AAE2DE5B0}"/>
              </a:ext>
            </a:extLst>
          </p:cNvPr>
          <p:cNvSpPr txBox="1"/>
          <p:nvPr/>
        </p:nvSpPr>
        <p:spPr>
          <a:xfrm>
            <a:off x="9563100" y="4701666"/>
            <a:ext cx="24955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Zaijian</a:t>
            </a:r>
            <a:r>
              <a:rPr kumimoji="1" lang="en-US" altLang="ja-JP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</a:p>
          <a:p>
            <a:endParaRPr kumimoji="1" lang="en-US" altLang="ja-JP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605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d Flag Vector Art, Icons, and Graphics for Free Download">
            <a:extLst>
              <a:ext uri="{FF2B5EF4-FFF2-40B4-BE49-F238E27FC236}">
                <a16:creationId xmlns:a16="http://schemas.microsoft.com/office/drawing/2014/main" id="{C6152B1B-2D8C-9A50-39D5-8875309C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479" y="77761"/>
            <a:ext cx="2275521" cy="227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390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stars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flag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sillag: 5 ágú 2">
            <a:extLst>
              <a:ext uri="{FF2B5EF4-FFF2-40B4-BE49-F238E27FC236}">
                <a16:creationId xmlns:a16="http://schemas.microsoft.com/office/drawing/2014/main" id="{E58AE0E7-BA53-6C5C-B429-892F82F2E07F}"/>
              </a:ext>
            </a:extLst>
          </p:cNvPr>
          <p:cNvSpPr/>
          <p:nvPr/>
        </p:nvSpPr>
        <p:spPr>
          <a:xfrm>
            <a:off x="472438" y="2353282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sillag: 5 ágú 3">
            <a:extLst>
              <a:ext uri="{FF2B5EF4-FFF2-40B4-BE49-F238E27FC236}">
                <a16:creationId xmlns:a16="http://schemas.microsoft.com/office/drawing/2014/main" id="{216B12D2-A680-996F-37E4-B80FD7B03539}"/>
              </a:ext>
            </a:extLst>
          </p:cNvPr>
          <p:cNvSpPr/>
          <p:nvPr/>
        </p:nvSpPr>
        <p:spPr>
          <a:xfrm>
            <a:off x="472438" y="5009731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sillag: 5 ágú 4">
            <a:extLst>
              <a:ext uri="{FF2B5EF4-FFF2-40B4-BE49-F238E27FC236}">
                <a16:creationId xmlns:a16="http://schemas.microsoft.com/office/drawing/2014/main" id="{70D2F3DF-5BB3-A16F-747F-C4EEED5B43D2}"/>
              </a:ext>
            </a:extLst>
          </p:cNvPr>
          <p:cNvSpPr/>
          <p:nvPr/>
        </p:nvSpPr>
        <p:spPr>
          <a:xfrm>
            <a:off x="1525170" y="2353282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sillag: 5 ágú 5">
            <a:extLst>
              <a:ext uri="{FF2B5EF4-FFF2-40B4-BE49-F238E27FC236}">
                <a16:creationId xmlns:a16="http://schemas.microsoft.com/office/drawing/2014/main" id="{824D3A76-A022-7D76-3980-E828C710CF42}"/>
              </a:ext>
            </a:extLst>
          </p:cNvPr>
          <p:cNvSpPr/>
          <p:nvPr/>
        </p:nvSpPr>
        <p:spPr>
          <a:xfrm>
            <a:off x="6096000" y="2299548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sillag: 5 ágú 7">
            <a:extLst>
              <a:ext uri="{FF2B5EF4-FFF2-40B4-BE49-F238E27FC236}">
                <a16:creationId xmlns:a16="http://schemas.microsoft.com/office/drawing/2014/main" id="{72D21BA3-1DE0-41A1-59D1-E715B8E886A4}"/>
              </a:ext>
            </a:extLst>
          </p:cNvPr>
          <p:cNvSpPr/>
          <p:nvPr/>
        </p:nvSpPr>
        <p:spPr>
          <a:xfrm>
            <a:off x="7148732" y="2299548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sillag: 5 ágú 8">
            <a:extLst>
              <a:ext uri="{FF2B5EF4-FFF2-40B4-BE49-F238E27FC236}">
                <a16:creationId xmlns:a16="http://schemas.microsoft.com/office/drawing/2014/main" id="{81E733DE-3C1F-8553-CD6A-D9B91CF9D7E4}"/>
              </a:ext>
            </a:extLst>
          </p:cNvPr>
          <p:cNvSpPr/>
          <p:nvPr/>
        </p:nvSpPr>
        <p:spPr>
          <a:xfrm>
            <a:off x="8201464" y="2313490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sillag: 5 ágú 9">
            <a:extLst>
              <a:ext uri="{FF2B5EF4-FFF2-40B4-BE49-F238E27FC236}">
                <a16:creationId xmlns:a16="http://schemas.microsoft.com/office/drawing/2014/main" id="{17C77E19-60D7-5B86-4A0F-ED4BAF37E4F1}"/>
              </a:ext>
            </a:extLst>
          </p:cNvPr>
          <p:cNvSpPr/>
          <p:nvPr/>
        </p:nvSpPr>
        <p:spPr>
          <a:xfrm>
            <a:off x="1525169" y="5007260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sillag: 5 ágú 11">
            <a:extLst>
              <a:ext uri="{FF2B5EF4-FFF2-40B4-BE49-F238E27FC236}">
                <a16:creationId xmlns:a16="http://schemas.microsoft.com/office/drawing/2014/main" id="{4690CDEE-343F-17F7-5BB0-35B25EE7991F}"/>
              </a:ext>
            </a:extLst>
          </p:cNvPr>
          <p:cNvSpPr/>
          <p:nvPr/>
        </p:nvSpPr>
        <p:spPr>
          <a:xfrm>
            <a:off x="2577900" y="5007260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sillag: 5 ágú 12">
            <a:extLst>
              <a:ext uri="{FF2B5EF4-FFF2-40B4-BE49-F238E27FC236}">
                <a16:creationId xmlns:a16="http://schemas.microsoft.com/office/drawing/2014/main" id="{6EDB2042-7D64-85B8-02A1-7BF5C3A0A56B}"/>
              </a:ext>
            </a:extLst>
          </p:cNvPr>
          <p:cNvSpPr/>
          <p:nvPr/>
        </p:nvSpPr>
        <p:spPr>
          <a:xfrm>
            <a:off x="3630631" y="5007260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sillag: 5 ágú 13">
            <a:extLst>
              <a:ext uri="{FF2B5EF4-FFF2-40B4-BE49-F238E27FC236}">
                <a16:creationId xmlns:a16="http://schemas.microsoft.com/office/drawing/2014/main" id="{EF2C609D-8E67-08DE-79C1-AC53D90D86B8}"/>
              </a:ext>
            </a:extLst>
          </p:cNvPr>
          <p:cNvSpPr/>
          <p:nvPr/>
        </p:nvSpPr>
        <p:spPr>
          <a:xfrm>
            <a:off x="6096000" y="5007260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sillag: 5 ágú 14">
            <a:extLst>
              <a:ext uri="{FF2B5EF4-FFF2-40B4-BE49-F238E27FC236}">
                <a16:creationId xmlns:a16="http://schemas.microsoft.com/office/drawing/2014/main" id="{CE601132-ABD1-C27D-EB85-31D6AAF7C69D}"/>
              </a:ext>
            </a:extLst>
          </p:cNvPr>
          <p:cNvSpPr/>
          <p:nvPr/>
        </p:nvSpPr>
        <p:spPr>
          <a:xfrm>
            <a:off x="7148731" y="5004789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sillag: 5 ágú 15">
            <a:extLst>
              <a:ext uri="{FF2B5EF4-FFF2-40B4-BE49-F238E27FC236}">
                <a16:creationId xmlns:a16="http://schemas.microsoft.com/office/drawing/2014/main" id="{E5DA5E70-4F17-7D9B-CE24-F53CAFB94384}"/>
              </a:ext>
            </a:extLst>
          </p:cNvPr>
          <p:cNvSpPr/>
          <p:nvPr/>
        </p:nvSpPr>
        <p:spPr>
          <a:xfrm>
            <a:off x="8201462" y="5004789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sillag: 5 ágú 16">
            <a:extLst>
              <a:ext uri="{FF2B5EF4-FFF2-40B4-BE49-F238E27FC236}">
                <a16:creationId xmlns:a16="http://schemas.microsoft.com/office/drawing/2014/main" id="{54BCE353-656F-4F98-337F-12764E9FA319}"/>
              </a:ext>
            </a:extLst>
          </p:cNvPr>
          <p:cNvSpPr/>
          <p:nvPr/>
        </p:nvSpPr>
        <p:spPr>
          <a:xfrm>
            <a:off x="9254193" y="5004789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sillag: 5 ágú 17">
            <a:extLst>
              <a:ext uri="{FF2B5EF4-FFF2-40B4-BE49-F238E27FC236}">
                <a16:creationId xmlns:a16="http://schemas.microsoft.com/office/drawing/2014/main" id="{34488A7B-6A54-498D-A02F-BAFA4C45C212}"/>
              </a:ext>
            </a:extLst>
          </p:cNvPr>
          <p:cNvSpPr/>
          <p:nvPr/>
        </p:nvSpPr>
        <p:spPr>
          <a:xfrm>
            <a:off x="10306924" y="5004788"/>
            <a:ext cx="863991" cy="8639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3E4DF7-F2D0-8309-D347-42B9398DDC11}"/>
              </a:ext>
            </a:extLst>
          </p:cNvPr>
          <p:cNvSpPr txBox="1"/>
          <p:nvPr/>
        </p:nvSpPr>
        <p:spPr>
          <a:xfrm>
            <a:off x="472438" y="1585915"/>
            <a:ext cx="111433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hu-HU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endParaRPr lang="hu-HU" altLang="ja-JP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ja-JP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ja-JP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ja-JP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hu-HU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u-HU" altLang="ja-JP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1344503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390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stars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flag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lag of China - Wikipedia">
            <a:extLst>
              <a:ext uri="{FF2B5EF4-FFF2-40B4-BE49-F238E27FC236}">
                <a16:creationId xmlns:a16="http://schemas.microsoft.com/office/drawing/2014/main" id="{163F743A-8162-3175-6E44-C1B748DB3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09" y="2000395"/>
            <a:ext cx="6245982" cy="416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9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390"/>
            <a:ext cx="1051560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ountries With a Population Over 200 Million - WorldAtlas">
            <a:extLst>
              <a:ext uri="{FF2B5EF4-FFF2-40B4-BE49-F238E27FC236}">
                <a16:creationId xmlns:a16="http://schemas.microsoft.com/office/drawing/2014/main" id="{0B4DBB17-B0D1-068C-8AFF-8D92D7C4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953"/>
            <a:ext cx="8385224" cy="48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8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390"/>
            <a:ext cx="1051560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ountries With a Population Over 200 Million - WorldAtlas">
            <a:extLst>
              <a:ext uri="{FF2B5EF4-FFF2-40B4-BE49-F238E27FC236}">
                <a16:creationId xmlns:a16="http://schemas.microsoft.com/office/drawing/2014/main" id="{03D450D5-D7F7-66AF-15F0-B8EB81BD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953"/>
            <a:ext cx="8385224" cy="48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13E4F93-BC7E-C91C-71A4-3564AB0A75CF}"/>
              </a:ext>
            </a:extLst>
          </p:cNvPr>
          <p:cNvSpPr txBox="1"/>
          <p:nvPr/>
        </p:nvSpPr>
        <p:spPr>
          <a:xfrm>
            <a:off x="7413674" y="1702190"/>
            <a:ext cx="477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country/city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DEE0920-2C3A-5DB8-159F-99A2C1C2A0EB}"/>
              </a:ext>
            </a:extLst>
          </p:cNvPr>
          <p:cNvSpPr txBox="1"/>
          <p:nvPr/>
        </p:nvSpPr>
        <p:spPr>
          <a:xfrm>
            <a:off x="7729024" y="2102300"/>
            <a:ext cx="1984718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1 000 000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10 000 000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100 000 000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59EA624-9C5F-03BD-27E5-D35AEC97CD4F}"/>
              </a:ext>
            </a:extLst>
          </p:cNvPr>
          <p:cNvSpPr txBox="1"/>
          <p:nvPr/>
        </p:nvSpPr>
        <p:spPr>
          <a:xfrm>
            <a:off x="545123" y="648866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https://www.youtube.com/watch?v=u_aLESDql1U&amp;t=18s</a:t>
            </a:r>
          </a:p>
        </p:txBody>
      </p:sp>
    </p:spTree>
    <p:extLst>
      <p:ext uri="{BB962C8B-B14F-4D97-AF65-F5344CB8AC3E}">
        <p14:creationId xmlns:p14="http://schemas.microsoft.com/office/powerpoint/2010/main" val="180683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6E0A12-9CCB-1B89-C683-D887B8A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people live in China?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(Closest number)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981E1AC-DFCD-625A-68DE-C22595BB7987}"/>
              </a:ext>
            </a:extLst>
          </p:cNvPr>
          <p:cNvSpPr txBox="1">
            <a:spLocks/>
          </p:cNvSpPr>
          <p:nvPr/>
        </p:nvSpPr>
        <p:spPr>
          <a:xfrm>
            <a:off x="838200" y="764295"/>
            <a:ext cx="10515600" cy="5057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	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			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6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694</Words>
  <Application>Microsoft Office PowerPoint</Application>
  <PresentationFormat>ワイド画面</PresentationFormat>
  <Paragraphs>129</Paragraphs>
  <Slides>47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4" baseType="lpstr">
      <vt:lpstr>Meiryo UI</vt:lpstr>
      <vt:lpstr>游ゴシック</vt:lpstr>
      <vt:lpstr>Arial</vt:lpstr>
      <vt:lpstr>Calibri</vt:lpstr>
      <vt:lpstr>Calibri Light</vt:lpstr>
      <vt:lpstr>Times New Roman</vt:lpstr>
      <vt:lpstr>Office-téma</vt:lpstr>
      <vt:lpstr>Let’s learn all about CHINA</vt:lpstr>
      <vt:lpstr>PowerPoint プレゼンテーション</vt:lpstr>
      <vt:lpstr>PowerPoint プレゼンテーション</vt:lpstr>
      <vt:lpstr>How many stars are there in the Chinese flag?</vt:lpstr>
      <vt:lpstr>How many stars are there in the Chinese flag?</vt:lpstr>
      <vt:lpstr>How many stars are there in the Chinese flag?</vt:lpstr>
      <vt:lpstr>How many people live in China?</vt:lpstr>
      <vt:lpstr>How many people live in China?</vt:lpstr>
      <vt:lpstr>How many people live in China? (Closest number)</vt:lpstr>
      <vt:lpstr>How many people live in China? (Closest number)</vt:lpstr>
      <vt:lpstr>How many people live in China?</vt:lpstr>
      <vt:lpstr>What’s the capital city of Japan?</vt:lpstr>
      <vt:lpstr>What’s the capital city of China?</vt:lpstr>
      <vt:lpstr>What’s the capital city of China?</vt:lpstr>
      <vt:lpstr>What is Chinese money called?</vt:lpstr>
      <vt:lpstr>What is Chinese money called?</vt:lpstr>
      <vt:lpstr>Let’s learn about Chinese nature</vt:lpstr>
      <vt:lpstr>Mountains</vt:lpstr>
      <vt:lpstr>Desert</vt:lpstr>
      <vt:lpstr>Forest</vt:lpstr>
      <vt:lpstr>Bamboo Forest</vt:lpstr>
      <vt:lpstr>Bamboo Forest</vt:lpstr>
      <vt:lpstr>River</vt:lpstr>
      <vt:lpstr>Let’s go for sightseeing!</vt:lpstr>
      <vt:lpstr>Great Wall of China</vt:lpstr>
      <vt:lpstr>Forbidden City</vt:lpstr>
      <vt:lpstr>Terracotta Amy</vt:lpstr>
      <vt:lpstr>Potala Palace</vt:lpstr>
      <vt:lpstr>Temple of Heaven</vt:lpstr>
      <vt:lpstr>Are you hungry?    Let’s talk about Chinese food!</vt:lpstr>
      <vt:lpstr>Rice</vt:lpstr>
      <vt:lpstr>Peking Duck</vt:lpstr>
      <vt:lpstr>Spring Rolls</vt:lpstr>
      <vt:lpstr>Sweet and Sour Pork</vt:lpstr>
      <vt:lpstr>Dumplings</vt:lpstr>
      <vt:lpstr>Noodles</vt:lpstr>
      <vt:lpstr>Wonton Soup</vt:lpstr>
      <vt:lpstr>Kung Pao Chicken</vt:lpstr>
      <vt:lpstr>Speaking of Kung Pao…      Do you know Kung Fu?</vt:lpstr>
      <vt:lpstr>Speaking of Kung Pao…      Do you know Kung Fu?</vt:lpstr>
      <vt:lpstr>Kung Fu is a general name for several ancient martial arts from China. Some styles were developed by monks for self defense.</vt:lpstr>
      <vt:lpstr>  </vt:lpstr>
      <vt:lpstr>Weapons were banned in Okinawa, but Okinawan “Peichin” (the King’s bodyguards) studied Kung Fu and modified it into a powerful new fighting system to protect the King and his family, and to defend themselves. This empty-hand style became known as “Karate”</vt:lpstr>
      <vt:lpstr>Are you hungry?    Let’s talk about Chinese food!</vt:lpstr>
      <vt:lpstr>Today, people do Karate for exercise, self defense and even for sport, if they want to test their skills.</vt:lpstr>
      <vt:lpstr>Karate practitioners are grateful to China for their Kung Fu legacy</vt:lpstr>
      <vt:lpstr>Let’s learn all about CHINA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Mihaly Dobroka</dc:creator>
  <cp:lastModifiedBy>Frontierkids GlobalSchool</cp:lastModifiedBy>
  <cp:revision>19</cp:revision>
  <dcterms:created xsi:type="dcterms:W3CDTF">2022-09-25T13:15:45Z</dcterms:created>
  <dcterms:modified xsi:type="dcterms:W3CDTF">2022-09-27T23:33:46Z</dcterms:modified>
</cp:coreProperties>
</file>