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91" r:id="rId7"/>
    <p:sldId id="261" r:id="rId8"/>
    <p:sldId id="277" r:id="rId9"/>
    <p:sldId id="278" r:id="rId10"/>
    <p:sldId id="279" r:id="rId11"/>
    <p:sldId id="280" r:id="rId12"/>
    <p:sldId id="281" r:id="rId13"/>
    <p:sldId id="262" r:id="rId14"/>
    <p:sldId id="276" r:id="rId15"/>
    <p:sldId id="263" r:id="rId16"/>
    <p:sldId id="264" r:id="rId17"/>
    <p:sldId id="265" r:id="rId18"/>
    <p:sldId id="266" r:id="rId19"/>
    <p:sldId id="268" r:id="rId20"/>
    <p:sldId id="269" r:id="rId21"/>
    <p:sldId id="270" r:id="rId22"/>
    <p:sldId id="271" r:id="rId23"/>
    <p:sldId id="273" r:id="rId24"/>
    <p:sldId id="282" r:id="rId25"/>
    <p:sldId id="283" r:id="rId26"/>
    <p:sldId id="284" r:id="rId27"/>
    <p:sldId id="285" r:id="rId28"/>
    <p:sldId id="286" r:id="rId29"/>
    <p:sldId id="287" r:id="rId30"/>
    <p:sldId id="293" r:id="rId31"/>
    <p:sldId id="288" r:id="rId32"/>
    <p:sldId id="289" r:id="rId33"/>
    <p:sldId id="290" r:id="rId34"/>
    <p:sldId id="292" r:id="rId35"/>
    <p:sldId id="274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821FE-6BD5-4C22-A926-0143C7BDFF68}" v="183" dt="2022-10-16T13:17:42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0EFA7-3FAC-4F4A-AE0A-F83764F7E40D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9A0B4-A56F-4E13-8A9D-5C4391199F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98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9A0B4-A56F-4E13-8A9D-5C4391199FB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3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919F-C070-6800-48C5-5292FEE1E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9F6F5-92B0-20E7-9B9F-ED029EC4B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3F3E-854F-EAB7-94F5-904E9984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BB579-AD84-02A0-F328-77ED35E9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02FDB-CFDD-8151-A3B9-B3612DA9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0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6366-8910-1BE5-D41D-3CE67C96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C43E9-B7E1-4E19-FAD1-A7F6DFA6C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06B62-E659-6487-2400-D8455FBF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04BD4-5904-2AB9-0247-9EC62574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1868D-122E-2A97-4ED9-283D5ADC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31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D45B8-7745-2810-757C-DB8BCC255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AA020-5436-793E-949F-4EFCDD909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44E7-1032-1F26-AF79-7FCA82B13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A4A4D-B9CE-0B4B-176B-60A753CE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F708F-905D-B3E4-95E1-02165A05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13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AF7A3-C0CD-1B72-8562-13A2CEBF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47654-4493-0DBC-8944-BF74C592E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D258A-DE26-0F05-72CA-94B9C9ED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C865-A19A-1BCE-A2FE-63041DBD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2A2CB-2190-8915-4FB5-37BD571B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88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2704-50AB-714E-5ED0-6A508B2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A193F-7662-E648-298B-A002B5EC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96C7E-CCC9-5933-4150-9452B58F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D8B2E-0F8B-2332-E30B-D9CB1C89D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1F4D5-D8D3-6980-7126-416CB848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9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B35B-3D12-9F0E-0959-90F3DB0E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8BBD5-E38E-EF30-05C1-9FAD02BFA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6F2BC-B19C-F173-C2E4-28BA8635B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1E6B6-DC40-A7E9-4B6F-DEC352FA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C15A7-5CF9-ED1F-B439-AA7D154F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8DAAB-7A3D-D7C1-B9F7-61705868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33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3F53-9DEF-E494-D8BE-44907CFC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B3D91-C8AC-ECEA-0534-572304FE0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9C0875-CD79-8898-7E71-09A337ED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F9004-E5C9-77F8-8A1D-852CDD596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C6581-60AD-0096-EB66-0F092F15C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DEDEA-EB11-2A59-8FAF-F0A53929A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BDDA9-011F-B8A4-6337-458A3AF9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335DA-5EA1-1959-1A2D-B733B194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53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A4A6-DA75-5272-E904-69AE6B6B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EDB90-5002-CBFA-95A5-B47F60C9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4641F-CE63-8161-82A0-C7204132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84350-CDF2-7B5B-7942-D887975B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33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AA075-5337-5D1A-1A87-F443DE55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9607D8-AF17-1CFF-8FEA-7803D105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0B69E-F6A6-9C79-2F74-479703954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74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748D-AF9E-4D36-D0A9-FAD24CD1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842CA-65E9-FE1F-5C2F-FB5AD1F32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0E763-5274-31FD-3E66-9C78BB3E2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528DB-4BE4-9201-3489-43864300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E107E-32B7-DAB1-E9F6-0B9F6B0C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BBE45-481F-7F5A-EC69-460A2188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02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A088-ABAC-05E3-454E-87592866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39BA5-6799-695E-7203-2F87948D7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C48F1-CB0F-C77B-5D0B-E04DABD1B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A1828-C5C6-90B9-C7B6-20D2D696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E29A1-FCEA-F134-2FF4-3DA033AC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D063D-5B2E-A7B3-C2E0-D609590F0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37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05C79-B7ED-D5F4-68CC-E05EEAF4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869D8-1004-63E3-DB2F-988D0A38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0F617-8D56-4160-E8C9-6D86543251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9228-5ED4-479F-AE6A-F931470683DF}" type="datetimeFigureOut">
              <a:rPr kumimoji="1" lang="ja-JP" altLang="en-US" smtClean="0"/>
              <a:t>2022/10/17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8AD5-01F4-5D9E-5915-BF09FC4F2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24C76-0511-0E42-AF46-F53B072A2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301A9-EE81-4E73-BED1-8651CAF52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2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lag of the Maldives | Britannica">
            <a:extLst>
              <a:ext uri="{FF2B5EF4-FFF2-40B4-BE49-F238E27FC236}">
                <a16:creationId xmlns:a16="http://schemas.microsoft.com/office/drawing/2014/main" id="{EE71BAC7-9004-39A4-2AE6-BFB9B950C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" b="830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8900A-8BB4-47BB-28F9-CA970574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10490"/>
            <a:ext cx="9144000" cy="966529"/>
          </a:xfrm>
        </p:spPr>
        <p:txBody>
          <a:bodyPr>
            <a:noAutofit/>
          </a:bodyPr>
          <a:lstStyle/>
          <a:p>
            <a:r>
              <a:rPr kumimoji="1" lang="en-US" altLang="ja-JP" sz="9600" b="1" i="1" dirty="0">
                <a:solidFill>
                  <a:srgbClr val="FFFFFF"/>
                </a:solidFill>
              </a:rPr>
              <a:t>Maldives</a:t>
            </a:r>
            <a:endParaRPr kumimoji="1" lang="ja-JP" altLang="en-US" sz="96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0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24" name="Rectangle 2562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6" name="Rectangle 25625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6" name="Picture 6" descr="Fourth slide">
            <a:extLst>
              <a:ext uri="{FF2B5EF4-FFF2-40B4-BE49-F238E27FC236}">
                <a16:creationId xmlns:a16="http://schemas.microsoft.com/office/drawing/2014/main" id="{D6ECB45A-3F0E-9DED-F420-D4F8FEAAC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7E8BE-231F-3E7D-CCDF-411D3E26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3851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kumimoji="1" lang="en-US" altLang="ja-JP" sz="8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Milaidhoo</a:t>
            </a:r>
            <a:r>
              <a:rPr kumimoji="1" lang="en-US" altLang="ja-JP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Island</a:t>
            </a:r>
          </a:p>
        </p:txBody>
      </p:sp>
    </p:spTree>
    <p:extLst>
      <p:ext uri="{BB962C8B-B14F-4D97-AF65-F5344CB8AC3E}">
        <p14:creationId xmlns:p14="http://schemas.microsoft.com/office/powerpoint/2010/main" val="3720103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4" name="Rectangle 26643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46" name="Rectangle 26645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Fourth slide">
            <a:extLst>
              <a:ext uri="{FF2B5EF4-FFF2-40B4-BE49-F238E27FC236}">
                <a16:creationId xmlns:a16="http://schemas.microsoft.com/office/drawing/2014/main" id="{7AD86854-688F-C17A-030B-D0039AC64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1" y="1"/>
            <a:ext cx="12192000" cy="6857998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6E957-1EFA-0001-9E55-785E53FD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88" y="292211"/>
            <a:ext cx="6592960" cy="13595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8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Dhaalu</a:t>
            </a:r>
            <a:r>
              <a:rPr kumimoji="1" lang="en-US" altLang="ja-JP" sz="8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Atoll</a:t>
            </a:r>
          </a:p>
        </p:txBody>
      </p:sp>
    </p:spTree>
    <p:extLst>
      <p:ext uri="{BB962C8B-B14F-4D97-AF65-F5344CB8AC3E}">
        <p14:creationId xmlns:p14="http://schemas.microsoft.com/office/powerpoint/2010/main" val="4166920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81" name="Rectangle 28680">
            <a:extLst>
              <a:ext uri="{FF2B5EF4-FFF2-40B4-BE49-F238E27FC236}">
                <a16:creationId xmlns:a16="http://schemas.microsoft.com/office/drawing/2014/main" id="{F35BC353-549C-47DC-9732-7E6961372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Vaadhoo Island Maldives Glow in the night beach">
            <a:extLst>
              <a:ext uri="{FF2B5EF4-FFF2-40B4-BE49-F238E27FC236}">
                <a16:creationId xmlns:a16="http://schemas.microsoft.com/office/drawing/2014/main" id="{85F77897-DDDF-C669-BE36-496711E35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93645-9CCF-86D7-003A-3C802295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88" y="-159032"/>
            <a:ext cx="6592960" cy="12781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7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Vaadhoo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4A487-9E30-7284-E4A0-916C6C3E192D}"/>
              </a:ext>
            </a:extLst>
          </p:cNvPr>
          <p:cNvSpPr txBox="1"/>
          <p:nvPr/>
        </p:nvSpPr>
        <p:spPr>
          <a:xfrm>
            <a:off x="126488" y="960114"/>
            <a:ext cx="5039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400" dirty="0"/>
              <a:t>Microscopic plants</a:t>
            </a:r>
            <a:r>
              <a:rPr kumimoji="1" lang="en-GB" altLang="ja-JP" sz="2400" dirty="0"/>
              <a:t> in the water causes it to glow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4351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ll You Need to Know About The Maldives Capital City | Arabia Weddings">
            <a:extLst>
              <a:ext uri="{FF2B5EF4-FFF2-40B4-BE49-F238E27FC236}">
                <a16:creationId xmlns:a16="http://schemas.microsoft.com/office/drawing/2014/main" id="{2BFD7AEE-AEA6-2F19-9EE7-454767BB93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2" b="242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3" name="Rectangle 718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885-9818-0FEC-84E0-52A860CA2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Male City</a:t>
            </a:r>
          </a:p>
        </p:txBody>
      </p:sp>
      <p:cxnSp>
        <p:nvCxnSpPr>
          <p:cNvPr id="7192" name="Straight Connector 719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4" name="Straight Connector 719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3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ldives Wants Unlimited Air-Transport Deal With Philippines | CDO  Encyclopedia | Promote Local Business">
            <a:extLst>
              <a:ext uri="{FF2B5EF4-FFF2-40B4-BE49-F238E27FC236}">
                <a16:creationId xmlns:a16="http://schemas.microsoft.com/office/drawing/2014/main" id="{9DA87588-0A01-3780-ABA6-E86069B27D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5B704-46F9-589E-1E71-6B0FF081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86" y="2277613"/>
            <a:ext cx="4245710" cy="26329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en-US" altLang="ja-JP" b="1" dirty="0"/>
              <a:t>Male Airport- Manmade Island</a:t>
            </a:r>
          </a:p>
        </p:txBody>
      </p:sp>
      <p:cxnSp>
        <p:nvCxnSpPr>
          <p:cNvPr id="21513" name="Straight Connector 215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88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rtificial Beach in Male">
            <a:extLst>
              <a:ext uri="{FF2B5EF4-FFF2-40B4-BE49-F238E27FC236}">
                <a16:creationId xmlns:a16="http://schemas.microsoft.com/office/drawing/2014/main" id="{3365E5EE-11E0-D7F1-D0A2-BA77D8DB77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8" b="174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0F4E7-3BEB-20A0-9D9D-5AC543BB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kumimoji="1" lang="en-US" altLang="ja-JP" sz="7200" dirty="0"/>
              <a:t>Artificial Beach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18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F3D21-DD62-1A9B-CE53-25E3CADD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639" y="1715041"/>
            <a:ext cx="3091607" cy="1655483"/>
          </a:xfrm>
        </p:spPr>
        <p:txBody>
          <a:bodyPr anchor="b">
            <a:noAutofit/>
          </a:bodyPr>
          <a:lstStyle/>
          <a:p>
            <a:r>
              <a:rPr kumimoji="1" lang="en-US" altLang="ja-JP" sz="8800" dirty="0"/>
              <a:t>Addu Atoll</a:t>
            </a:r>
            <a:endParaRPr kumimoji="1" lang="ja-JP" altLang="en-US" sz="8800" dirty="0"/>
          </a:p>
        </p:txBody>
      </p:sp>
      <p:pic>
        <p:nvPicPr>
          <p:cNvPr id="9218" name="Picture 2" descr="Addu Atol Island in Male">
            <a:extLst>
              <a:ext uri="{FF2B5EF4-FFF2-40B4-BE49-F238E27FC236}">
                <a16:creationId xmlns:a16="http://schemas.microsoft.com/office/drawing/2014/main" id="{87442EC5-F1CA-0F88-6515-D1A10EB10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6" b="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Content Placeholder 9221">
            <a:extLst>
              <a:ext uri="{FF2B5EF4-FFF2-40B4-BE49-F238E27FC236}">
                <a16:creationId xmlns:a16="http://schemas.microsoft.com/office/drawing/2014/main" id="{A1ABBCF9-CB5E-85E8-0303-BFAC1D89B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6639" y="4315217"/>
            <a:ext cx="2942813" cy="19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The island is made of coral, or Atoll in Divehi</a:t>
            </a:r>
            <a:endParaRPr lang="en-US" sz="3200" dirty="0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2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2" name="Rectangle 1024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42" name="Picture 2" descr="Friday Mosque in Male">
            <a:extLst>
              <a:ext uri="{FF2B5EF4-FFF2-40B4-BE49-F238E27FC236}">
                <a16:creationId xmlns:a16="http://schemas.microsoft.com/office/drawing/2014/main" id="{BD88620F-91E1-FB1A-D012-BE2A939AA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r="1" b="1"/>
          <a:stretch/>
        </p:blipFill>
        <p:spPr bwMode="auto">
          <a:xfrm>
            <a:off x="0" y="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Freeform: Shape 1025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0253" name="Freeform: Shape 1025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255" name="Freeform: Shape 1025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4B039-72FE-73C2-42D2-DF798A3FE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756" y="3040163"/>
            <a:ext cx="3633746" cy="1588422"/>
          </a:xfrm>
        </p:spPr>
        <p:txBody>
          <a:bodyPr anchor="b">
            <a:noAutofit/>
          </a:bodyPr>
          <a:lstStyle/>
          <a:p>
            <a:r>
              <a:rPr kumimoji="1" lang="en-US" altLang="ja-JP" sz="7200" dirty="0"/>
              <a:t>Grand Friday Mosque</a:t>
            </a:r>
            <a:endParaRPr kumimoji="1" lang="ja-JP" altLang="en-US" sz="7200" dirty="0"/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6A75AFD8-B4C5-91C8-3DB2-EEAFC5F9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27000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56685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 Best Places to Visit in Maldives for a Blissful Vacay">
            <a:extLst>
              <a:ext uri="{FF2B5EF4-FFF2-40B4-BE49-F238E27FC236}">
                <a16:creationId xmlns:a16="http://schemas.microsoft.com/office/drawing/2014/main" id="{249B4FE6-428F-AD93-2EE9-397EE3B058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811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C45E0-9862-EB30-B930-1F11BD29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 Underwater Villa</a:t>
            </a:r>
            <a:endParaRPr kumimoji="1" lang="en-US" altLang="ja-JP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273" name="Straight Connector 112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Connector 112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944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15D5-9D0D-8197-1751-84EFCD2BA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098" y="4978756"/>
            <a:ext cx="6638806" cy="11088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1" lang="en-US" altLang="ja-JP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Maldives Main Export</a:t>
            </a:r>
          </a:p>
        </p:txBody>
      </p:sp>
      <p:pic>
        <p:nvPicPr>
          <p:cNvPr id="13314" name="Picture 2" descr="Maldives records significant increase in fish exports in 2020">
            <a:extLst>
              <a:ext uri="{FF2B5EF4-FFF2-40B4-BE49-F238E27FC236}">
                <a16:creationId xmlns:a16="http://schemas.microsoft.com/office/drawing/2014/main" id="{9B5C5D80-2C23-D744-CBF7-4FB3ED241A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r="10469" b="1"/>
          <a:stretch/>
        </p:blipFill>
        <p:spPr bwMode="auto">
          <a:xfrm>
            <a:off x="20" y="1"/>
            <a:ext cx="4848284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unning a tight ship | Magazine Articles | WWF">
            <a:extLst>
              <a:ext uri="{FF2B5EF4-FFF2-40B4-BE49-F238E27FC236}">
                <a16:creationId xmlns:a16="http://schemas.microsoft.com/office/drawing/2014/main" id="{D994D7A6-10CD-4274-19C6-5219122D7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 r="-1" b="-1"/>
          <a:stretch/>
        </p:blipFill>
        <p:spPr bwMode="auto">
          <a:xfrm>
            <a:off x="4972050" y="-1"/>
            <a:ext cx="7216902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isheries | Maldives Financial Review">
            <a:extLst>
              <a:ext uri="{FF2B5EF4-FFF2-40B4-BE49-F238E27FC236}">
                <a16:creationId xmlns:a16="http://schemas.microsoft.com/office/drawing/2014/main" id="{15DA4E40-6DD3-162E-EFB6-C66A32FD1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8" r="2" b="13559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85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lediven (Maldives) 💙 Six Senses Laamu 💦🌴🐠🌺 Drohnen...">
            <a:extLst>
              <a:ext uri="{FF2B5EF4-FFF2-40B4-BE49-F238E27FC236}">
                <a16:creationId xmlns:a16="http://schemas.microsoft.com/office/drawing/2014/main" id="{C4D9F498-DB7C-117C-6A05-786FC25EBE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 bwMode="auto">
          <a:xfrm>
            <a:off x="20" y="-626299"/>
            <a:ext cx="12191980" cy="74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900FD-D2BE-0A5A-E796-A6C8B3CF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Maldives in World Map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336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Boshi Mashuni - food in Maldives">
            <a:extLst>
              <a:ext uri="{FF2B5EF4-FFF2-40B4-BE49-F238E27FC236}">
                <a16:creationId xmlns:a16="http://schemas.microsoft.com/office/drawing/2014/main" id="{4042841C-C833-C887-FEE1-8561C03EC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b="13928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ood of Maldives - Masroshi">
            <a:extLst>
              <a:ext uri="{FF2B5EF4-FFF2-40B4-BE49-F238E27FC236}">
                <a16:creationId xmlns:a16="http://schemas.microsoft.com/office/drawing/2014/main" id="{C54778D5-89CD-EC64-F8D2-59DE06206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ashuni - food of Maldives">
            <a:extLst>
              <a:ext uri="{FF2B5EF4-FFF2-40B4-BE49-F238E27FC236}">
                <a16:creationId xmlns:a16="http://schemas.microsoft.com/office/drawing/2014/main" id="{CB9CFEEE-27FE-670B-B4E4-BC828BA27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9" b="20481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arudhiya - food of Maldives">
            <a:extLst>
              <a:ext uri="{FF2B5EF4-FFF2-40B4-BE49-F238E27FC236}">
                <a16:creationId xmlns:a16="http://schemas.microsoft.com/office/drawing/2014/main" id="{2B4EB8FA-0823-17E1-50C1-57226A485E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" b="6704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1" name="Frame 1435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4038C0-BA0A-5430-EBA0-48FDFC50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1837347"/>
            <a:ext cx="3618284" cy="360749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sz="60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Maldivian Food</a:t>
            </a:r>
          </a:p>
        </p:txBody>
      </p:sp>
    </p:spTree>
    <p:extLst>
      <p:ext uri="{BB962C8B-B14F-4D97-AF65-F5344CB8AC3E}">
        <p14:creationId xmlns:p14="http://schemas.microsoft.com/office/powerpoint/2010/main" val="703788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5" name="Rectangle 1537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70" name="Picture 10" descr="Maldivian Live Lobster - a prominent food of Maldives">
            <a:extLst>
              <a:ext uri="{FF2B5EF4-FFF2-40B4-BE49-F238E27FC236}">
                <a16:creationId xmlns:a16="http://schemas.microsoft.com/office/drawing/2014/main" id="{1B60B62F-D7B1-D8A4-6561-14F1536E5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 r="26178" b="-3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Gulha is a food in Maldives">
            <a:extLst>
              <a:ext uri="{FF2B5EF4-FFF2-40B4-BE49-F238E27FC236}">
                <a16:creationId xmlns:a16="http://schemas.microsoft.com/office/drawing/2014/main" id="{8CD3B299-86BA-99BD-FE33-ACF5E419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r="13905" b="-4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Rihaakuru is a traditional food of Maldives">
            <a:extLst>
              <a:ext uri="{FF2B5EF4-FFF2-40B4-BE49-F238E27FC236}">
                <a16:creationId xmlns:a16="http://schemas.microsoft.com/office/drawing/2014/main" id="{05FD0ACB-F57F-E360-D890-31230D301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4" r="11253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ulhi Boakibaa is a must have food in maldives">
            <a:extLst>
              <a:ext uri="{FF2B5EF4-FFF2-40B4-BE49-F238E27FC236}">
                <a16:creationId xmlns:a16="http://schemas.microsoft.com/office/drawing/2014/main" id="{6E7EF94A-81F8-815A-995D-AEE840DB7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11319" b="4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luvi Boakibaa - food of Maldives">
            <a:extLst>
              <a:ext uri="{FF2B5EF4-FFF2-40B4-BE49-F238E27FC236}">
                <a16:creationId xmlns:a16="http://schemas.microsoft.com/office/drawing/2014/main" id="{F22F9774-BFBD-B70C-DEA5-A2880EC8B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r="-1" b="248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Rectangle 1537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917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97CC3-1CD8-15DE-7FBE-90444740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648" y="3799271"/>
            <a:ext cx="5193748" cy="2363534"/>
          </a:xfrm>
        </p:spPr>
        <p:txBody>
          <a:bodyPr>
            <a:normAutofit/>
          </a:bodyPr>
          <a:lstStyle/>
          <a:p>
            <a:r>
              <a:rPr kumimoji="1" lang="en-US" altLang="ja-JP" sz="5400" b="1" dirty="0">
                <a:solidFill>
                  <a:schemeClr val="bg1"/>
                </a:solidFill>
              </a:rPr>
              <a:t>Most of their dishes are made from seafood</a:t>
            </a:r>
            <a:endParaRPr kumimoji="1" lang="ja-JP" alt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44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6" name="Rectangle 1639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Morinda Fruit (Thriikolpakkonna) (Noni Fruit)(Noni Pandu) at Rs 300/piece | Noni  Fruit in Rangareddy | ID: 25049321597">
            <a:extLst>
              <a:ext uri="{FF2B5EF4-FFF2-40B4-BE49-F238E27FC236}">
                <a16:creationId xmlns:a16="http://schemas.microsoft.com/office/drawing/2014/main" id="{ABC11A79-50C3-CFF3-D49C-8FB127C6C5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" y="1844675"/>
            <a:ext cx="5602223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Bananas On The Market In Malemaldives Stock Photo - Download Image Now -  Banana, Bunch, Close-up - iStock">
            <a:extLst>
              <a:ext uri="{FF2B5EF4-FFF2-40B4-BE49-F238E27FC236}">
                <a16:creationId xmlns:a16="http://schemas.microsoft.com/office/drawing/2014/main" id="{29403B14-63B4-62B2-E43A-E27F61178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458" y="138177"/>
            <a:ext cx="4295341" cy="34129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aldives Cuisine, Cuisine of Maldives, Maldives Food Menu">
            <a:extLst>
              <a:ext uri="{FF2B5EF4-FFF2-40B4-BE49-F238E27FC236}">
                <a16:creationId xmlns:a16="http://schemas.microsoft.com/office/drawing/2014/main" id="{976D3C59-4CBC-78FF-3B35-B11ED171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458" y="3660554"/>
            <a:ext cx="4295341" cy="30592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C08EC-5EEA-DE98-92A1-68B17A9C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Maldivian Fruits</a:t>
            </a:r>
          </a:p>
        </p:txBody>
      </p:sp>
    </p:spTree>
    <p:extLst>
      <p:ext uri="{BB962C8B-B14F-4D97-AF65-F5344CB8AC3E}">
        <p14:creationId xmlns:p14="http://schemas.microsoft.com/office/powerpoint/2010/main" val="3940879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8" name="Rectangle 1845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42" name="Picture 10" descr="Maldives Water Sports: Water sports in Maldives to get your heart racing! |  Times of India Travel">
            <a:extLst>
              <a:ext uri="{FF2B5EF4-FFF2-40B4-BE49-F238E27FC236}">
                <a16:creationId xmlns:a16="http://schemas.microsoft.com/office/drawing/2014/main" id="{DDDFA610-8F16-CACA-72DA-9E5BBD69C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r="4228" b="-3"/>
          <a:stretch/>
        </p:blipFill>
        <p:spPr bwMode="auto">
          <a:xfrm>
            <a:off x="695325" y="1674813"/>
            <a:ext cx="2730500" cy="2963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18 Water Sports in Maldives with Best Price &amp; Top Operators">
            <a:extLst>
              <a:ext uri="{FF2B5EF4-FFF2-40B4-BE49-F238E27FC236}">
                <a16:creationId xmlns:a16="http://schemas.microsoft.com/office/drawing/2014/main" id="{D797BC72-7EDA-F64E-D287-3774983D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674813"/>
            <a:ext cx="5210175" cy="2963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uraveri hosts Maldives' first intl beach volleyball tournament – Maldives  Insider">
            <a:extLst>
              <a:ext uri="{FF2B5EF4-FFF2-40B4-BE49-F238E27FC236}">
                <a16:creationId xmlns:a16="http://schemas.microsoft.com/office/drawing/2014/main" id="{A9E38F00-88F0-7F9C-85F6-17C5707F5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6" r="1" b="1"/>
          <a:stretch/>
        </p:blipFill>
        <p:spPr bwMode="auto">
          <a:xfrm>
            <a:off x="695325" y="4713288"/>
            <a:ext cx="2622550" cy="1354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Watersport activities at Hurawalhi Maldives Resort">
            <a:extLst>
              <a:ext uri="{FF2B5EF4-FFF2-40B4-BE49-F238E27FC236}">
                <a16:creationId xmlns:a16="http://schemas.microsoft.com/office/drawing/2014/main" id="{140BE465-26F2-82CD-E4C0-CC4A0D1CB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880"/>
          <a:stretch/>
        </p:blipFill>
        <p:spPr bwMode="auto">
          <a:xfrm>
            <a:off x="3392488" y="4713288"/>
            <a:ext cx="2625725" cy="1354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Best of the Maldives: Aqua Volleyball – Angsana Velavaru | Maldives  Complete Blog">
            <a:extLst>
              <a:ext uri="{FF2B5EF4-FFF2-40B4-BE49-F238E27FC236}">
                <a16:creationId xmlns:a16="http://schemas.microsoft.com/office/drawing/2014/main" id="{3BCA3795-9B21-19A3-B95F-802B2884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" r="-1" b="-1"/>
          <a:stretch/>
        </p:blipFill>
        <p:spPr bwMode="auto">
          <a:xfrm>
            <a:off x="6091238" y="4713288"/>
            <a:ext cx="2619375" cy="1354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15 Exciting Water Sports In Maldives For Your Adrenaline Fix In 2022">
            <a:extLst>
              <a:ext uri="{FF2B5EF4-FFF2-40B4-BE49-F238E27FC236}">
                <a16:creationId xmlns:a16="http://schemas.microsoft.com/office/drawing/2014/main" id="{7190508E-2C02-43E0-2140-B5C2BAD0A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38" y="1674813"/>
            <a:ext cx="2709863" cy="1379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Best of the Maldives: Water Polo – Angsana Velavaru | Maldives Complete Blog">
            <a:extLst>
              <a:ext uri="{FF2B5EF4-FFF2-40B4-BE49-F238E27FC236}">
                <a16:creationId xmlns:a16="http://schemas.microsoft.com/office/drawing/2014/main" id="{10604E35-431C-4C71-F27E-D578B46D2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9" r="16098" b="1"/>
          <a:stretch/>
        </p:blipFill>
        <p:spPr bwMode="auto">
          <a:xfrm>
            <a:off x="8783638" y="3128963"/>
            <a:ext cx="2709863" cy="29384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59" name="Title 1">
            <a:extLst>
              <a:ext uri="{FF2B5EF4-FFF2-40B4-BE49-F238E27FC236}">
                <a16:creationId xmlns:a16="http://schemas.microsoft.com/office/drawing/2014/main" id="{FD30A415-14C8-85ED-D556-623042A1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342958"/>
            <a:ext cx="11210925" cy="1354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GB" altLang="ja-JP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Sports</a:t>
            </a:r>
            <a:endParaRPr kumimoji="1" lang="en-US" altLang="ja-JP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6495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F8814-A9ED-036F-136F-43CB528D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kumimoji="1" lang="en-US" altLang="ja-JP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Beach Volleyball</a:t>
            </a:r>
          </a:p>
        </p:txBody>
      </p:sp>
      <p:pic>
        <p:nvPicPr>
          <p:cNvPr id="5" name="Picture 6" descr="Furaveri hosts Maldives' first intl beach volleyball tournament – Maldives  Insider">
            <a:extLst>
              <a:ext uri="{FF2B5EF4-FFF2-40B4-BE49-F238E27FC236}">
                <a16:creationId xmlns:a16="http://schemas.microsoft.com/office/drawing/2014/main" id="{5E822039-11F2-9B41-C8A7-B6021DFE3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6" r="1" b="1"/>
          <a:stretch/>
        </p:blipFill>
        <p:spPr bwMode="auto">
          <a:xfrm>
            <a:off x="1260771" y="1549967"/>
            <a:ext cx="9670457" cy="51236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5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B99BE-B2C3-7625-902E-085CD4F3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en-US" altLang="ja-JP" sz="5400">
                <a:solidFill>
                  <a:srgbClr val="FFFFFF"/>
                </a:solidFill>
              </a:rPr>
              <a:t>Aqua Volleyball and Waterpolo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Best of the Maldives: Aqua Volleyball – Angsana Velavaru | Maldives  Complete Blog">
            <a:extLst>
              <a:ext uri="{FF2B5EF4-FFF2-40B4-BE49-F238E27FC236}">
                <a16:creationId xmlns:a16="http://schemas.microsoft.com/office/drawing/2014/main" id="{726D785A-19D7-7166-528E-B251FC1485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9" r="-1" b="-1"/>
          <a:stretch/>
        </p:blipFill>
        <p:spPr bwMode="auto">
          <a:xfrm>
            <a:off x="331567" y="2426817"/>
            <a:ext cx="5455917" cy="3997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Best of the Maldives: Water Polo – Angsana Velavaru | Maldives Complete Blog">
            <a:extLst>
              <a:ext uri="{FF2B5EF4-FFF2-40B4-BE49-F238E27FC236}">
                <a16:creationId xmlns:a16="http://schemas.microsoft.com/office/drawing/2014/main" id="{ABACF5C3-7F1B-52D5-881B-E46D44F9C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9" r="16098" b="1"/>
          <a:stretch/>
        </p:blipFill>
        <p:spPr bwMode="auto">
          <a:xfrm>
            <a:off x="6445072" y="2426816"/>
            <a:ext cx="5390599" cy="3997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134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55443A-7A12-A3FC-77E3-17D5FBAB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29" y="1818034"/>
            <a:ext cx="6828244" cy="380647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A8FDAF-6D61-D341-0A1B-BD11B4241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9178" y="1814813"/>
            <a:ext cx="4588083" cy="3809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0478AC-BF02-51D3-E2C6-5CF0A042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89"/>
            <a:ext cx="10515600" cy="1240076"/>
          </a:xfrm>
        </p:spPr>
        <p:txBody>
          <a:bodyPr>
            <a:normAutofit/>
          </a:bodyPr>
          <a:lstStyle/>
          <a:p>
            <a:pPr algn="ctr"/>
            <a:r>
              <a:rPr kumimoji="1" lang="en-GB" altLang="ja-JP" sz="5400" dirty="0">
                <a:solidFill>
                  <a:schemeClr val="bg1"/>
                </a:solidFill>
              </a:rPr>
              <a:t>Water Sports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3D3E64-BF1B-3FF8-5DB8-5D5051765C3D}"/>
              </a:ext>
            </a:extLst>
          </p:cNvPr>
          <p:cNvSpPr txBox="1"/>
          <p:nvPr/>
        </p:nvSpPr>
        <p:spPr>
          <a:xfrm>
            <a:off x="2006294" y="5822360"/>
            <a:ext cx="3279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4400" b="1" dirty="0"/>
              <a:t>Parasailing</a:t>
            </a:r>
            <a:endParaRPr kumimoji="1" lang="ja-JP" altLang="en-US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9E2A3-697C-C021-0F10-ECFC81E0A993}"/>
              </a:ext>
            </a:extLst>
          </p:cNvPr>
          <p:cNvSpPr txBox="1"/>
          <p:nvPr/>
        </p:nvSpPr>
        <p:spPr>
          <a:xfrm>
            <a:off x="7943262" y="5799261"/>
            <a:ext cx="353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4400" b="1" dirty="0"/>
              <a:t>Windsurfing</a:t>
            </a:r>
            <a:endParaRPr kumimoji="1" lang="ja-JP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97304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72F4-2A0C-486A-874E-9CB8C98E7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3" y="4832327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GB" altLang="ja-JP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Boat-related activities</a:t>
            </a:r>
            <a:endParaRPr kumimoji="1" lang="en-US" altLang="ja-JP" sz="6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74E2E-7731-D07D-17CE-BFAA0470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3" r="36562"/>
          <a:stretch/>
        </p:blipFill>
        <p:spPr>
          <a:xfrm>
            <a:off x="20" y="10"/>
            <a:ext cx="4059916" cy="3508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6B76D-C7CF-42EB-1B60-C7C399EB1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3" r="14969" b="3"/>
          <a:stretch/>
        </p:blipFill>
        <p:spPr>
          <a:xfrm>
            <a:off x="4090482" y="-1"/>
            <a:ext cx="4062918" cy="350851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7D68DB-65A5-DBDD-278D-B4DA779E7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678" r="27906" b="-2"/>
          <a:stretch/>
        </p:blipFill>
        <p:spPr>
          <a:xfrm>
            <a:off x="8132064" y="10"/>
            <a:ext cx="4059936" cy="35085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ED35296-DFDE-D82F-4AAC-6D93FA41875F}"/>
              </a:ext>
            </a:extLst>
          </p:cNvPr>
          <p:cNvSpPr txBox="1"/>
          <p:nvPr/>
        </p:nvSpPr>
        <p:spPr>
          <a:xfrm>
            <a:off x="-10777" y="3472693"/>
            <a:ext cx="4059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4400" dirty="0"/>
              <a:t>Paddle boating</a:t>
            </a:r>
            <a:endParaRPr kumimoji="1" lang="ja-JP" alt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99F2F-9BAD-A02A-562F-743AC8D50FBF}"/>
              </a:ext>
            </a:extLst>
          </p:cNvPr>
          <p:cNvSpPr txBox="1"/>
          <p:nvPr/>
        </p:nvSpPr>
        <p:spPr>
          <a:xfrm>
            <a:off x="4849038" y="3472695"/>
            <a:ext cx="3279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4400" dirty="0"/>
              <a:t>Kayaking</a:t>
            </a:r>
            <a:endParaRPr kumimoji="1" lang="ja-JP" alt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6A9B0-A1E6-15D7-A35D-6BB3E6DC7417}"/>
              </a:ext>
            </a:extLst>
          </p:cNvPr>
          <p:cNvSpPr txBox="1"/>
          <p:nvPr/>
        </p:nvSpPr>
        <p:spPr>
          <a:xfrm>
            <a:off x="8427925" y="3472693"/>
            <a:ext cx="351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4400" dirty="0"/>
              <a:t>Banana boat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875532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A93FAD-4BD4-6503-41BB-D8211D268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25" y="44235"/>
            <a:ext cx="3894138" cy="215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0A5327-18F5-F4FA-5026-C548922E7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" y="2738649"/>
            <a:ext cx="3894138" cy="215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26442-1428-FEF7-FF7D-787A5C691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844" y="155152"/>
            <a:ext cx="6932613" cy="4392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22BE0-BA77-97D6-6AE5-CBD21960E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6"/>
            <a:ext cx="11210925" cy="9659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Motorized Water Sports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284DE-983A-5DDE-5313-9C6D6A205270}"/>
              </a:ext>
            </a:extLst>
          </p:cNvPr>
          <p:cNvSpPr txBox="1"/>
          <p:nvPr/>
        </p:nvSpPr>
        <p:spPr>
          <a:xfrm>
            <a:off x="1177470" y="2203235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3600" dirty="0"/>
              <a:t>X-Jet-blade</a:t>
            </a:r>
            <a:endParaRPr kumimoji="1" lang="ja-JP" alt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A35AF-EBBE-2815-2F88-D40D329734CF}"/>
              </a:ext>
            </a:extLst>
          </p:cNvPr>
          <p:cNvSpPr txBox="1"/>
          <p:nvPr/>
        </p:nvSpPr>
        <p:spPr>
          <a:xfrm>
            <a:off x="1406840" y="4795018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3600" dirty="0"/>
              <a:t>Water ski</a:t>
            </a:r>
            <a:endParaRPr kumimoji="1" lang="ja-JP" alt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3B5970-E044-3F2F-B50C-BD18F1012479}"/>
              </a:ext>
            </a:extLst>
          </p:cNvPr>
          <p:cNvSpPr txBox="1"/>
          <p:nvPr/>
        </p:nvSpPr>
        <p:spPr>
          <a:xfrm>
            <a:off x="7505247" y="4546092"/>
            <a:ext cx="3279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4400" dirty="0"/>
              <a:t>Jet ski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89144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329E-54F2-D602-71B4-5355D31A8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Diving and Scuba diving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AB05CD-3794-310B-027D-7C2B4B7D3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E8FE0-80DF-B358-A3DA-BA0FC3C43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31" b="2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459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eap full-service flights from Osaka to the Maldives from only $375!">
            <a:extLst>
              <a:ext uri="{FF2B5EF4-FFF2-40B4-BE49-F238E27FC236}">
                <a16:creationId xmlns:a16="http://schemas.microsoft.com/office/drawing/2014/main" id="{E5583B2D-D388-70FE-F88C-A5E1E63C5B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F42119-5D38-2615-6687-378F07DD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Distance between Maldives and Japan- 10 hours 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21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7DFCB7-4185-AB9C-8D4A-D6CB4C77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ja-JP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People of Maldives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1D523-9164-B12C-E74E-5D17F084F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endParaRPr kumimoji="1" lang="en-US" altLang="ja-JP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610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it Maldives - Experiences &gt; Maldives for the First-Timers">
            <a:extLst>
              <a:ext uri="{FF2B5EF4-FFF2-40B4-BE49-F238E27FC236}">
                <a16:creationId xmlns:a16="http://schemas.microsoft.com/office/drawing/2014/main" id="{3C421473-C1CC-A3ED-9846-1BBADA3E40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94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BD9A46-0A54-ED63-625B-913D409FD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907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6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C467C9-EB9C-9C28-B6AB-F1C48AA53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87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242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icky notes with question marks">
            <a:extLst>
              <a:ext uri="{FF2B5EF4-FFF2-40B4-BE49-F238E27FC236}">
                <a16:creationId xmlns:a16="http://schemas.microsoft.com/office/drawing/2014/main" id="{8C69D69D-90E4-3A53-5DC1-F1B29D855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162" b="55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78AE29-6BF8-68C4-638A-208CB1F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rgbClr val="FFFFFF"/>
                </a:solidFill>
              </a:rPr>
              <a:t>Quiz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BC80-06BE-5543-DA6E-5D293FF59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ja-JP" dirty="0">
                <a:solidFill>
                  <a:srgbClr val="FFFFFF"/>
                </a:solidFill>
              </a:rPr>
              <a:t>What language is spoken in Maldives?</a:t>
            </a:r>
          </a:p>
          <a:p>
            <a:pPr marL="0" indent="0">
              <a:buNone/>
            </a:pPr>
            <a:r>
              <a:rPr kumimoji="1" lang="en-US" altLang="ja-JP" dirty="0">
                <a:solidFill>
                  <a:srgbClr val="FFFFFF"/>
                </a:solidFill>
              </a:rPr>
              <a:t>	a</a:t>
            </a:r>
            <a:r>
              <a:rPr lang="en-US" altLang="ja-JP" dirty="0">
                <a:solidFill>
                  <a:srgbClr val="FFFFFF"/>
                </a:solidFill>
              </a:rPr>
              <a:t>) Hindi	</a:t>
            </a:r>
            <a:r>
              <a:rPr lang="en-GB" altLang="ja-JP" dirty="0">
                <a:solidFill>
                  <a:srgbClr val="FFFFFF"/>
                </a:solidFill>
              </a:rPr>
              <a:t>b) Divehi	c) Sinhala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How to say thank you in Divehi?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Shukriya	b) Thank you	c) </a:t>
            </a:r>
            <a:r>
              <a:rPr lang="en-GB" altLang="ja-JP" dirty="0" err="1">
                <a:solidFill>
                  <a:srgbClr val="FFFFFF"/>
                </a:solidFill>
              </a:rPr>
              <a:t>Arigato</a:t>
            </a:r>
            <a:endParaRPr lang="en-GB" altLang="ja-JP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Is Maldives a: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Peninsula?	b) Gulf?	c) Archipelago?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What is the symbol in the centre of the Maldivian flag?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A crescent	b) A star	c) A sun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Maldivians eat:</a:t>
            </a:r>
          </a:p>
          <a:p>
            <a:pPr marL="0" indent="0">
              <a:buNone/>
            </a:pPr>
            <a:r>
              <a:rPr lang="en-GB" altLang="ja-JP" dirty="0">
                <a:solidFill>
                  <a:srgbClr val="FFFFFF"/>
                </a:solidFill>
              </a:rPr>
              <a:t>	a) Lots of potato		b) Lots of meat	c)Lots of fish</a:t>
            </a:r>
          </a:p>
          <a:p>
            <a:pPr marL="0" indent="0">
              <a:buNone/>
            </a:pPr>
            <a:endParaRPr lang="en-GB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1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Rectangle 1946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Maldives Travel Guide | CNN Travel">
            <a:extLst>
              <a:ext uri="{FF2B5EF4-FFF2-40B4-BE49-F238E27FC236}">
                <a16:creationId xmlns:a16="http://schemas.microsoft.com/office/drawing/2014/main" id="{E95A7545-9363-8036-8521-C75CAF4D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BAB68-855F-5404-3840-87025FF9A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900518"/>
          </a:xfrm>
        </p:spPr>
        <p:txBody>
          <a:bodyPr>
            <a:normAutofit/>
          </a:bodyPr>
          <a:lstStyle/>
          <a:p>
            <a:r>
              <a:rPr lang="en-GB" altLang="ja-JP" sz="9600" dirty="0">
                <a:solidFill>
                  <a:srgbClr val="FFFFFF"/>
                </a:solidFill>
              </a:rPr>
              <a:t>Shukriya</a:t>
            </a:r>
            <a:r>
              <a:rPr kumimoji="1" lang="en-GB" altLang="ja-JP" sz="9600" dirty="0">
                <a:solidFill>
                  <a:srgbClr val="FFFFFF"/>
                </a:solidFill>
              </a:rPr>
              <a:t>!</a:t>
            </a:r>
            <a:br>
              <a:rPr kumimoji="1" lang="en-GB" altLang="ja-JP" sz="9600" dirty="0">
                <a:solidFill>
                  <a:srgbClr val="FFFFFF"/>
                </a:solidFill>
              </a:rPr>
            </a:br>
            <a:endParaRPr kumimoji="1" lang="ja-JP" altLang="en-US" sz="9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2D902-C6CF-928D-A2E8-AB756D494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3331" y="5759603"/>
            <a:ext cx="9144000" cy="1098395"/>
          </a:xfrm>
        </p:spPr>
        <p:txBody>
          <a:bodyPr>
            <a:normAutofit/>
          </a:bodyPr>
          <a:lstStyle/>
          <a:p>
            <a:r>
              <a:rPr kumimoji="1" lang="en-GB" altLang="ja-JP" sz="4000" dirty="0">
                <a:solidFill>
                  <a:srgbClr val="FFFFFF"/>
                </a:solidFill>
              </a:rPr>
              <a:t>Thank you!</a:t>
            </a:r>
            <a:endParaRPr kumimoji="1" lang="ja-JP" alt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75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0DC2F-367F-0A2F-70DF-D2DEFE1D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22" y="1875897"/>
            <a:ext cx="2967103" cy="272999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en-US" altLang="ja-JP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Maldives Map and Capital</a:t>
            </a:r>
          </a:p>
        </p:txBody>
      </p:sp>
      <p:pic>
        <p:nvPicPr>
          <p:cNvPr id="4098" name="Picture 2" descr="Maldives Maps &amp; Facts - World Atlas">
            <a:extLst>
              <a:ext uri="{FF2B5EF4-FFF2-40B4-BE49-F238E27FC236}">
                <a16:creationId xmlns:a16="http://schemas.microsoft.com/office/drawing/2014/main" id="{5874D9FC-D85A-7788-748F-C7463331AA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8757" y="276576"/>
            <a:ext cx="7223485" cy="630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183F0-BFE9-569C-3BE2-6A374D61DD9D}"/>
              </a:ext>
            </a:extLst>
          </p:cNvPr>
          <p:cNvSpPr txBox="1"/>
          <p:nvPr/>
        </p:nvSpPr>
        <p:spPr>
          <a:xfrm>
            <a:off x="439239" y="5283981"/>
            <a:ext cx="405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3600" dirty="0"/>
              <a:t>Archipelago </a:t>
            </a:r>
            <a:r>
              <a:rPr kumimoji="1" lang="en-GB" altLang="ja-JP" sz="3600" dirty="0"/>
              <a:t>of 1192 </a:t>
            </a:r>
            <a:r>
              <a:rPr lang="en-GB" altLang="ja-JP" sz="3600" dirty="0"/>
              <a:t>i</a:t>
            </a:r>
            <a:r>
              <a:rPr kumimoji="1" lang="en-GB" altLang="ja-JP" sz="3600" dirty="0"/>
              <a:t>slands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0725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9ACC9-3CA1-D55F-A2DF-08F34BD6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kumimoji="1" lang="en-US" altLang="ja-JP" sz="7200" dirty="0"/>
              <a:t>The Flag and its Meaning</a:t>
            </a:r>
            <a:endParaRPr kumimoji="1" lang="ja-JP" alt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9FCEA-FAA4-BA6C-8671-25F71A20E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Red- Boldness</a:t>
            </a:r>
          </a:p>
          <a:p>
            <a:r>
              <a:rPr lang="en-US" altLang="ja-JP" sz="4000" dirty="0"/>
              <a:t>Green- Wealth and Peace</a:t>
            </a:r>
          </a:p>
          <a:p>
            <a:r>
              <a:rPr kumimoji="1" lang="en-US" altLang="ja-JP" sz="4000" dirty="0"/>
              <a:t>White Crescent- Islam</a:t>
            </a:r>
          </a:p>
          <a:p>
            <a:pPr marL="0" indent="0">
              <a:buNone/>
            </a:pPr>
            <a:endParaRPr kumimoji="1" lang="ja-JP" altLang="en-US" sz="2000" dirty="0"/>
          </a:p>
        </p:txBody>
      </p:sp>
      <p:grpSp>
        <p:nvGrpSpPr>
          <p:cNvPr id="6155" name="Group 6154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6156" name="Isosceles Triangle 6155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7" name="Rectangle 6156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8" name="Picture 4" descr="flag of the Maldives | Britannica">
            <a:extLst>
              <a:ext uri="{FF2B5EF4-FFF2-40B4-BE49-F238E27FC236}">
                <a16:creationId xmlns:a16="http://schemas.microsoft.com/office/drawing/2014/main" id="{8CC2FD47-5E2C-82F9-6439-B5640C03D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320" y="1876917"/>
            <a:ext cx="6253212" cy="41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9" name="Group 6158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6160" name="Rectangle 6159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1" name="Isosceles Triangle 6160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5918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205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Luxury Maldives Holidays | Maldives Luxury Resorts | Red Savannah">
            <a:extLst>
              <a:ext uri="{FF2B5EF4-FFF2-40B4-BE49-F238E27FC236}">
                <a16:creationId xmlns:a16="http://schemas.microsoft.com/office/drawing/2014/main" id="{5AA1B96F-CB2C-C1F9-267C-414BBF2DE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3CB09-E962-7E32-709A-7FDEC2E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GB" altLang="ja-JP">
                <a:solidFill>
                  <a:srgbClr val="FFFFFF"/>
                </a:solidFill>
              </a:rPr>
              <a:t>Facts about Maldives</a:t>
            </a:r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FF14C-97F3-FEC5-A3F3-FDACFAE59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kumimoji="1" lang="en-GB" altLang="ja-JP" sz="2000" dirty="0">
                <a:solidFill>
                  <a:srgbClr val="FFFFFF"/>
                </a:solidFill>
              </a:rPr>
              <a:t>Archipelago</a:t>
            </a:r>
          </a:p>
          <a:p>
            <a:r>
              <a:rPr kumimoji="1" lang="en-GB" altLang="ja-JP" sz="2000" dirty="0">
                <a:solidFill>
                  <a:srgbClr val="FFFFFF"/>
                </a:solidFill>
              </a:rPr>
              <a:t>The national language is Divehi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Flattest country in the world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Friday and Saturday are the weekend days: Sunday is a weekday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The white sand found in Maldives makes up 5% of the white sand found around the world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Climate is cloudy and rainy because of its location on the equator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The angle of sunlight is almost always 90</a:t>
            </a:r>
            <a:r>
              <a:rPr lang="en-US" altLang="ja-JP" sz="2000" dirty="0">
                <a:solidFill>
                  <a:srgbClr val="FFFFFF"/>
                </a:solidFill>
              </a:rPr>
              <a:t>°</a:t>
            </a:r>
            <a:endParaRPr lang="en-GB" altLang="ja-JP" sz="2000" dirty="0">
              <a:solidFill>
                <a:srgbClr val="FFFFFF"/>
              </a:solidFill>
            </a:endParaRPr>
          </a:p>
          <a:p>
            <a:r>
              <a:rPr lang="en-GB" altLang="ja-JP" sz="2000" dirty="0">
                <a:solidFill>
                  <a:srgbClr val="FFFFFF"/>
                </a:solidFill>
              </a:rPr>
              <a:t>One of the safest tourist countries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The country is sinking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Islands and coral reefs are found everywhere</a:t>
            </a:r>
          </a:p>
          <a:p>
            <a:r>
              <a:rPr lang="en-GB" altLang="ja-JP" sz="2000" dirty="0">
                <a:solidFill>
                  <a:srgbClr val="FFFFFF"/>
                </a:solidFill>
              </a:rPr>
              <a:t>The national symbol is the coconut tree</a:t>
            </a:r>
          </a:p>
          <a:p>
            <a:endParaRPr lang="en-GB" altLang="ja-JP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99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4EC885-C68C-EE2E-34FF-2FCA390D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8581374" cy="23083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kumimoji="1" lang="en-US" altLang="ja-JP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Famous Places to visit in the Maldives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6D2C-85E5-C7D2-A895-E623154E2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endParaRPr kumimoji="1" lang="en-US" altLang="ja-JP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95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5 Popular Beaches In Maldives For a Surreal Beach Vacation">
            <a:extLst>
              <a:ext uri="{FF2B5EF4-FFF2-40B4-BE49-F238E27FC236}">
                <a16:creationId xmlns:a16="http://schemas.microsoft.com/office/drawing/2014/main" id="{D8457E8C-3280-0EF9-F5E8-E91A30878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r="181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9F8A4-27F2-88D7-1C1B-B81473DD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910" y="3131508"/>
            <a:ext cx="4330261" cy="19344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kumimoji="1" lang="en-GB" altLang="ja-JP" sz="8000" dirty="0"/>
              <a:t>Beaches</a:t>
            </a:r>
            <a:endParaRPr kumimoji="1" lang="en-US" altLang="ja-JP" sz="8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22D62-8491-878A-B68D-BCD6009B8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kumimoji="1" lang="en-US" altLang="ja-JP" sz="2000">
              <a:solidFill>
                <a:schemeClr val="tx1"/>
              </a:solidFill>
            </a:endParaRPr>
          </a:p>
        </p:txBody>
      </p:sp>
      <p:cxnSp>
        <p:nvCxnSpPr>
          <p:cNvPr id="22537" name="Straight Connector 2253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21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5796-5F89-DE6C-D14E-C45A3CC9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GB" altLang="ja-JP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Beach Resorts</a:t>
            </a:r>
            <a:endParaRPr kumimoji="1" lang="en-US" altLang="ja-JP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B7348-845E-72B9-250C-93D0EED43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2619" y="5958038"/>
            <a:ext cx="6638807" cy="424446"/>
          </a:xfrm>
        </p:spPr>
        <p:txBody>
          <a:bodyPr vert="horz" lIns="91440" tIns="45720" rIns="91440" bIns="45720" rtlCol="0">
            <a:normAutofit/>
          </a:bodyPr>
          <a:lstStyle/>
          <a:p>
            <a:endParaRPr kumimoji="1" lang="en-US" altLang="ja-JP" sz="16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3558" name="Picture 6" descr="Pin on Travel treasure Troves">
            <a:extLst>
              <a:ext uri="{FF2B5EF4-FFF2-40B4-BE49-F238E27FC236}">
                <a16:creationId xmlns:a16="http://schemas.microsoft.com/office/drawing/2014/main" id="{F5E7FC6B-6A31-6EF8-8FF7-907D6066A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r="-3" b="-3"/>
          <a:stretch/>
        </p:blipFill>
        <p:spPr bwMode="auto">
          <a:xfrm>
            <a:off x="20" y="1"/>
            <a:ext cx="4848284" cy="43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he 10 Best Beach Resorts in Maldives (with Prices) - Tripadvisor">
            <a:extLst>
              <a:ext uri="{FF2B5EF4-FFF2-40B4-BE49-F238E27FC236}">
                <a16:creationId xmlns:a16="http://schemas.microsoft.com/office/drawing/2014/main" id="{C2466076-8C1D-D1FB-0005-0EE3E2C9A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r="-1" b="1570"/>
          <a:stretch/>
        </p:blipFill>
        <p:spPr bwMode="auto">
          <a:xfrm>
            <a:off x="4972050" y="-1"/>
            <a:ext cx="7216902" cy="43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6 Incredible Beaches in the Maldives - AllTheRooms - The Vacation Rental  Experts">
            <a:extLst>
              <a:ext uri="{FF2B5EF4-FFF2-40B4-BE49-F238E27FC236}">
                <a16:creationId xmlns:a16="http://schemas.microsoft.com/office/drawing/2014/main" id="{2098F4C6-A007-B5A1-B893-AC08C008C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 r="2" b="1251"/>
          <a:stretch/>
        </p:blipFill>
        <p:spPr bwMode="auto">
          <a:xfrm>
            <a:off x="20" y="4472610"/>
            <a:ext cx="4848284" cy="238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241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340</Words>
  <Application>Microsoft Office PowerPoint</Application>
  <PresentationFormat>Widescreen</PresentationFormat>
  <Paragraphs>69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Meiryo</vt:lpstr>
      <vt:lpstr>游ゴシック</vt:lpstr>
      <vt:lpstr>游ゴシック Light</vt:lpstr>
      <vt:lpstr>Arial</vt:lpstr>
      <vt:lpstr>Calibri</vt:lpstr>
      <vt:lpstr>Office Theme</vt:lpstr>
      <vt:lpstr>Maldives</vt:lpstr>
      <vt:lpstr>Maldives in World Map</vt:lpstr>
      <vt:lpstr>Distance between Maldives and Japan- 10 hours </vt:lpstr>
      <vt:lpstr>Maldives Map and Capital</vt:lpstr>
      <vt:lpstr>The Flag and its Meaning</vt:lpstr>
      <vt:lpstr>Facts about Maldives</vt:lpstr>
      <vt:lpstr>Famous Places to visit in the Maldives</vt:lpstr>
      <vt:lpstr>Beaches</vt:lpstr>
      <vt:lpstr>Beach Resorts</vt:lpstr>
      <vt:lpstr>Milaidhoo Island</vt:lpstr>
      <vt:lpstr>Dhaalu Atoll</vt:lpstr>
      <vt:lpstr>Vaadhoo Island</vt:lpstr>
      <vt:lpstr>Male City</vt:lpstr>
      <vt:lpstr>Male Airport- Manmade Island</vt:lpstr>
      <vt:lpstr>Artificial Beach</vt:lpstr>
      <vt:lpstr>Addu Atoll</vt:lpstr>
      <vt:lpstr>Grand Friday Mosque</vt:lpstr>
      <vt:lpstr>An Underwater Villa</vt:lpstr>
      <vt:lpstr>Maldives Main Export</vt:lpstr>
      <vt:lpstr>Maldivian Food</vt:lpstr>
      <vt:lpstr>Most of their dishes are made from seafood</vt:lpstr>
      <vt:lpstr>Maldivian Fruits</vt:lpstr>
      <vt:lpstr>Sports</vt:lpstr>
      <vt:lpstr>Beach Volleyball</vt:lpstr>
      <vt:lpstr>Aqua Volleyball and Waterpolo</vt:lpstr>
      <vt:lpstr>Water Sports</vt:lpstr>
      <vt:lpstr>Boat-related activities</vt:lpstr>
      <vt:lpstr>Motorized Water Sports</vt:lpstr>
      <vt:lpstr>Diving and Scuba diving</vt:lpstr>
      <vt:lpstr>The People of Maldives</vt:lpstr>
      <vt:lpstr>PowerPoint Presentation</vt:lpstr>
      <vt:lpstr>PowerPoint Presentation</vt:lpstr>
      <vt:lpstr>PowerPoint Presentation</vt:lpstr>
      <vt:lpstr>Quiz</vt:lpstr>
      <vt:lpstr>Shukriya!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Maldives</dc:title>
  <dc:creator>モハメッドカディジャ</dc:creator>
  <cp:lastModifiedBy>faikm.jp@gmail.com</cp:lastModifiedBy>
  <cp:revision>3</cp:revision>
  <dcterms:created xsi:type="dcterms:W3CDTF">2022-10-15T09:51:21Z</dcterms:created>
  <dcterms:modified xsi:type="dcterms:W3CDTF">2022-10-16T23:00:10Z</dcterms:modified>
</cp:coreProperties>
</file>